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notesMasterIdLst>
    <p:notesMasterId r:id="rId28"/>
  </p:notesMasterIdLst>
  <p:sldSz cx="14630400" cy="8229600"/>
  <p:notesSz cx="8229600" cy="14630400"/>
  <p:embeddedFontLst>
    <p:embeddedFont>
      <p:font typeface="Unbounded"/>
      <p:regular r:id="rId33"/>
    </p:embeddedFont>
    <p:embeddedFont>
      <p:font typeface="Unbounded"/>
      <p:regular r:id="rId34"/>
    </p:embeddedFont>
    <p:embeddedFont>
      <p:font typeface="Open Sans"/>
      <p:regular r:id="rId35"/>
    </p:embeddedFont>
    <p:embeddedFont>
      <p:font typeface="Open Sans"/>
      <p:regular r:id="rId36"/>
    </p:embeddedFont>
    <p:embeddedFont>
      <p:font typeface="Open Sans"/>
      <p:regular r:id="rId37"/>
    </p:embeddedFont>
    <p:embeddedFont>
      <p:font typeface="Open Sans"/>
      <p:regular r:id="rId3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33" Type="http://schemas.openxmlformats.org/officeDocument/2006/relationships/font" Target="fonts/font1.fntdata"/><Relationship Id="rId34" Type="http://schemas.openxmlformats.org/officeDocument/2006/relationships/font" Target="fonts/font2.fntdata"/><Relationship Id="rId35" Type="http://schemas.openxmlformats.org/officeDocument/2006/relationships/font" Target="fonts/font3.fntdata"/><Relationship Id="rId36" Type="http://schemas.openxmlformats.org/officeDocument/2006/relationships/font" Target="fonts/font4.fntdata"/><Relationship Id="rId37" Type="http://schemas.openxmlformats.org/officeDocument/2006/relationships/font" Target="fonts/font5.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5-1.png"/><Relationship Id="rId3"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6-1.png"/><Relationship Id="rId3"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7-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svg"/><Relationship Id="rId3" Type="http://schemas.openxmlformats.org/officeDocument/2006/relationships/image" Target="../media/image-12-3.png"/><Relationship Id="rId4" Type="http://schemas.openxmlformats.org/officeDocument/2006/relationships/image" Target="../media/image-12-4.svg"/><Relationship Id="rId5" Type="http://schemas.openxmlformats.org/officeDocument/2006/relationships/image" Target="../media/image-12-5.png"/><Relationship Id="rId6" Type="http://schemas.openxmlformats.org/officeDocument/2006/relationships/image" Target="../media/image-12-6.svg"/><Relationship Id="rId7" Type="http://schemas.openxmlformats.org/officeDocument/2006/relationships/image" Target="../media/image-12-7.png"/><Relationship Id="rId8" Type="http://schemas.openxmlformats.org/officeDocument/2006/relationships/image" Target="../media/image-12-8.svg"/><Relationship Id="rId9" Type="http://schemas.openxmlformats.org/officeDocument/2006/relationships/image" Target="../media/image-12-9.png"/><Relationship Id="rId10" Type="http://schemas.openxmlformats.org/officeDocument/2006/relationships/image" Target="../media/image-12-10.svg"/><Relationship Id="rId11" Type="http://schemas.openxmlformats.org/officeDocument/2006/relationships/slideLayout" Target="../slideLayouts/slideLayout13.xml"/><Relationship Id="rId1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slideLayout" Target="../slideLayouts/slideLayout21.xml"/><Relationship Id="rId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svg"/><Relationship Id="rId3" Type="http://schemas.openxmlformats.org/officeDocument/2006/relationships/image" Target="../media/image-25-3.png"/><Relationship Id="rId4" Type="http://schemas.openxmlformats.org/officeDocument/2006/relationships/image" Target="../media/image-25-4.svg"/><Relationship Id="rId5" Type="http://schemas.openxmlformats.org/officeDocument/2006/relationships/image" Target="../media/image-25-5.png"/><Relationship Id="rId6" Type="http://schemas.openxmlformats.org/officeDocument/2006/relationships/image" Target="../media/image-25-6.svg"/><Relationship Id="rId7" Type="http://schemas.openxmlformats.org/officeDocument/2006/relationships/image" Target="../media/image-25-7.png"/><Relationship Id="rId8" Type="http://schemas.openxmlformats.org/officeDocument/2006/relationships/image" Target="../media/image-25-8.svg"/><Relationship Id="rId9" Type="http://schemas.openxmlformats.org/officeDocument/2006/relationships/slideLayout" Target="../slideLayouts/slideLayout26.xml"/><Relationship Id="rId10"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739747"/>
            <a:ext cx="7556421" cy="1956435"/>
          </a:xfrm>
          <a:prstGeom prst="rect">
            <a:avLst/>
          </a:prstGeom>
          <a:noFill/>
          <a:ln/>
        </p:spPr>
        <p:txBody>
          <a:bodyPr wrap="square" lIns="0" tIns="0" rIns="0" bIns="0" rtlCol="0" anchor="t"/>
          <a:lstStyle/>
          <a:p>
            <a:pPr algn="l" indent="0" marL="0">
              <a:lnSpc>
                <a:spcPts val="7700"/>
              </a:lnSpc>
              <a:buNone/>
            </a:pPr>
            <a:r>
              <a:rPr lang="en-US" sz="6150" b="1" dirty="0">
                <a:solidFill>
                  <a:srgbClr val="333F70"/>
                </a:solidFill>
                <a:latin typeface="Unbounded Bold" pitchFamily="34" charset="0"/>
                <a:ea typeface="Unbounded Bold" pitchFamily="34" charset="-122"/>
                <a:cs typeface="Unbounded Bold" pitchFamily="34" charset="-120"/>
              </a:rPr>
              <a:t>Defect Prediction</a:t>
            </a:r>
            <a:endParaRPr lang="en-US" sz="6150" dirty="0"/>
          </a:p>
        </p:txBody>
      </p:sp>
      <p:sp>
        <p:nvSpPr>
          <p:cNvPr id="4" name="Text 1"/>
          <p:cNvSpPr/>
          <p:nvPr/>
        </p:nvSpPr>
        <p:spPr>
          <a:xfrm>
            <a:off x="6280190" y="5036344"/>
            <a:ext cx="7556421" cy="453509"/>
          </a:xfrm>
          <a:prstGeom prst="rect">
            <a:avLst/>
          </a:prstGeom>
          <a:noFill/>
          <a:ln/>
        </p:spPr>
        <p:txBody>
          <a:bodyPr wrap="none" lIns="0" tIns="0" rIns="0" bIns="0" rtlCol="0" anchor="t"/>
          <a:lstStyle/>
          <a:p>
            <a:pPr algn="l" indent="0" marL="0">
              <a:lnSpc>
                <a:spcPts val="3550"/>
              </a:lnSpc>
              <a:buNone/>
            </a:pPr>
            <a:r>
              <a:rPr lang="en-US" sz="2200" dirty="0">
                <a:solidFill>
                  <a:srgbClr val="333F70"/>
                </a:solidFill>
                <a:latin typeface="Open Sans" pitchFamily="34" charset="0"/>
                <a:ea typeface="Open Sans" pitchFamily="34" charset="-122"/>
                <a:cs typeface="Open Sans" pitchFamily="34" charset="-120"/>
              </a:rPr>
              <a:t>Prepared by: Sadq Mohammadi</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496735"/>
            <a:ext cx="9621679" cy="566976"/>
          </a:xfrm>
          <a:prstGeom prst="rect">
            <a:avLst/>
          </a:prstGeom>
          <a:noFill/>
          <a:ln/>
        </p:spPr>
        <p:txBody>
          <a:bodyPr wrap="non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GitHub + Jira Integrated Datasets</a:t>
            </a:r>
            <a:endParaRPr lang="en-US" sz="3550" dirty="0"/>
          </a:p>
        </p:txBody>
      </p:sp>
      <p:sp>
        <p:nvSpPr>
          <p:cNvPr id="3" name="Text 1"/>
          <p:cNvSpPr/>
          <p:nvPr/>
        </p:nvSpPr>
        <p:spPr>
          <a:xfrm>
            <a:off x="793790" y="251733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Modern researchers extract commits from GitHub and issue reports from Jira. These datasets are larger and more realistic.</a:t>
            </a:r>
            <a:endParaRPr lang="en-US" sz="1750" dirty="0"/>
          </a:p>
        </p:txBody>
      </p:sp>
      <p:sp>
        <p:nvSpPr>
          <p:cNvPr id="4" name="Shape 2"/>
          <p:cNvSpPr/>
          <p:nvPr/>
        </p:nvSpPr>
        <p:spPr>
          <a:xfrm>
            <a:off x="793790" y="3135392"/>
            <a:ext cx="13042821" cy="2616518"/>
          </a:xfrm>
          <a:prstGeom prst="roundRect">
            <a:avLst>
              <a:gd name="adj" fmla="val 3641"/>
            </a:avLst>
          </a:prstGeom>
          <a:noFill/>
          <a:ln w="7620">
            <a:solidFill>
              <a:srgbClr val="000000">
                <a:alpha val="8000"/>
              </a:srgbClr>
            </a:solidFill>
            <a:prstDash val="solid"/>
          </a:ln>
        </p:spPr>
      </p:sp>
      <p:sp>
        <p:nvSpPr>
          <p:cNvPr id="5" name="Shape 3"/>
          <p:cNvSpPr/>
          <p:nvPr/>
        </p:nvSpPr>
        <p:spPr>
          <a:xfrm>
            <a:off x="801410" y="3143012"/>
            <a:ext cx="13027581" cy="650319"/>
          </a:xfrm>
          <a:prstGeom prst="rect">
            <a:avLst/>
          </a:prstGeom>
          <a:solidFill>
            <a:srgbClr val="FFFFFF">
              <a:alpha val="4000"/>
            </a:srgbClr>
          </a:solidFill>
          <a:ln/>
        </p:spPr>
      </p:sp>
      <p:sp>
        <p:nvSpPr>
          <p:cNvPr id="6" name="Text 4"/>
          <p:cNvSpPr/>
          <p:nvPr/>
        </p:nvSpPr>
        <p:spPr>
          <a:xfrm>
            <a:off x="1028581" y="3286720"/>
            <a:ext cx="2799397" cy="362903"/>
          </a:xfrm>
          <a:prstGeom prst="rect">
            <a:avLst/>
          </a:prstGeom>
          <a:noFill/>
          <a:ln/>
        </p:spPr>
        <p:txBody>
          <a:bodyPr wrap="none" lIns="0" tIns="0" rIns="0" bIns="0" rtlCol="0" anchor="t"/>
          <a:lstStyle/>
          <a:p>
            <a:pPr algn="l"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File</a:t>
            </a:r>
            <a:endParaRPr lang="en-US" sz="1750" dirty="0"/>
          </a:p>
        </p:txBody>
      </p:sp>
      <p:sp>
        <p:nvSpPr>
          <p:cNvPr id="7" name="Text 5"/>
          <p:cNvSpPr/>
          <p:nvPr/>
        </p:nvSpPr>
        <p:spPr>
          <a:xfrm>
            <a:off x="4289227" y="3286720"/>
            <a:ext cx="1492806" cy="362903"/>
          </a:xfrm>
          <a:prstGeom prst="rect">
            <a:avLst/>
          </a:prstGeom>
          <a:noFill/>
          <a:ln/>
        </p:spPr>
        <p:txBody>
          <a:bodyPr wrap="none" lIns="0" tIns="0" rIns="0" bIns="0" rtlCol="0" anchor="t"/>
          <a:lstStyle/>
          <a:p>
            <a:pPr algn="l"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LOC</a:t>
            </a:r>
            <a:endParaRPr lang="en-US" sz="1750" dirty="0"/>
          </a:p>
        </p:txBody>
      </p:sp>
      <p:sp>
        <p:nvSpPr>
          <p:cNvPr id="8" name="Text 6"/>
          <p:cNvSpPr/>
          <p:nvPr/>
        </p:nvSpPr>
        <p:spPr>
          <a:xfrm>
            <a:off x="6243280" y="3286720"/>
            <a:ext cx="2144197" cy="362903"/>
          </a:xfrm>
          <a:prstGeom prst="rect">
            <a:avLst/>
          </a:prstGeom>
          <a:noFill/>
          <a:ln/>
        </p:spPr>
        <p:txBody>
          <a:bodyPr wrap="none" lIns="0" tIns="0" rIns="0" bIns="0" rtlCol="0" anchor="t"/>
          <a:lstStyle/>
          <a:p>
            <a:pPr algn="l"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Complexity</a:t>
            </a:r>
            <a:endParaRPr lang="en-US" sz="1750" dirty="0"/>
          </a:p>
        </p:txBody>
      </p:sp>
      <p:sp>
        <p:nvSpPr>
          <p:cNvPr id="9" name="Text 7"/>
          <p:cNvSpPr/>
          <p:nvPr/>
        </p:nvSpPr>
        <p:spPr>
          <a:xfrm>
            <a:off x="8848725" y="3286720"/>
            <a:ext cx="2144197" cy="362903"/>
          </a:xfrm>
          <a:prstGeom prst="rect">
            <a:avLst/>
          </a:prstGeom>
          <a:noFill/>
          <a:ln/>
        </p:spPr>
        <p:txBody>
          <a:bodyPr wrap="none" lIns="0" tIns="0" rIns="0" bIns="0" rtlCol="0" anchor="t"/>
          <a:lstStyle/>
          <a:p>
            <a:pPr algn="l"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Churn</a:t>
            </a:r>
            <a:endParaRPr lang="en-US" sz="1750" dirty="0"/>
          </a:p>
        </p:txBody>
      </p:sp>
      <p:sp>
        <p:nvSpPr>
          <p:cNvPr id="10" name="Text 8"/>
          <p:cNvSpPr/>
          <p:nvPr/>
        </p:nvSpPr>
        <p:spPr>
          <a:xfrm>
            <a:off x="11454170" y="3286720"/>
            <a:ext cx="2148007" cy="362903"/>
          </a:xfrm>
          <a:prstGeom prst="rect">
            <a:avLst/>
          </a:prstGeom>
          <a:noFill/>
          <a:ln/>
        </p:spPr>
        <p:txBody>
          <a:bodyPr wrap="none" lIns="0" tIns="0" rIns="0" bIns="0" rtlCol="0" anchor="t"/>
          <a:lstStyle/>
          <a:p>
            <a:pPr algn="l"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Developers</a:t>
            </a:r>
            <a:endParaRPr lang="en-US" sz="1750" dirty="0"/>
          </a:p>
        </p:txBody>
      </p:sp>
      <p:sp>
        <p:nvSpPr>
          <p:cNvPr id="11" name="Shape 9"/>
          <p:cNvSpPr/>
          <p:nvPr/>
        </p:nvSpPr>
        <p:spPr>
          <a:xfrm>
            <a:off x="801410" y="3793331"/>
            <a:ext cx="13027581" cy="650319"/>
          </a:xfrm>
          <a:prstGeom prst="rect">
            <a:avLst/>
          </a:prstGeom>
          <a:solidFill>
            <a:srgbClr val="000000">
              <a:alpha val="4000"/>
            </a:srgbClr>
          </a:solidFill>
          <a:ln/>
        </p:spPr>
      </p:sp>
      <p:sp>
        <p:nvSpPr>
          <p:cNvPr id="12" name="Text 10"/>
          <p:cNvSpPr/>
          <p:nvPr/>
        </p:nvSpPr>
        <p:spPr>
          <a:xfrm>
            <a:off x="1028581" y="3937040"/>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AuthService.java</a:t>
            </a:r>
            <a:endParaRPr lang="en-US" sz="1750" dirty="0"/>
          </a:p>
        </p:txBody>
      </p:sp>
      <p:sp>
        <p:nvSpPr>
          <p:cNvPr id="13" name="Text 11"/>
          <p:cNvSpPr/>
          <p:nvPr/>
        </p:nvSpPr>
        <p:spPr>
          <a:xfrm>
            <a:off x="4289227" y="3937040"/>
            <a:ext cx="1492806"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400</a:t>
            </a:r>
            <a:endParaRPr lang="en-US" sz="1750" dirty="0"/>
          </a:p>
        </p:txBody>
      </p:sp>
      <p:sp>
        <p:nvSpPr>
          <p:cNvPr id="14" name="Text 12"/>
          <p:cNvSpPr/>
          <p:nvPr/>
        </p:nvSpPr>
        <p:spPr>
          <a:xfrm>
            <a:off x="6243280" y="3937040"/>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18</a:t>
            </a:r>
            <a:endParaRPr lang="en-US" sz="1750" dirty="0"/>
          </a:p>
        </p:txBody>
      </p:sp>
      <p:sp>
        <p:nvSpPr>
          <p:cNvPr id="15" name="Text 13"/>
          <p:cNvSpPr/>
          <p:nvPr/>
        </p:nvSpPr>
        <p:spPr>
          <a:xfrm>
            <a:off x="8848725" y="3937040"/>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50</a:t>
            </a:r>
            <a:endParaRPr lang="en-US" sz="1750" dirty="0"/>
          </a:p>
        </p:txBody>
      </p:sp>
      <p:sp>
        <p:nvSpPr>
          <p:cNvPr id="16" name="Text 14"/>
          <p:cNvSpPr/>
          <p:nvPr/>
        </p:nvSpPr>
        <p:spPr>
          <a:xfrm>
            <a:off x="11454170" y="3937040"/>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3</a:t>
            </a:r>
            <a:endParaRPr lang="en-US" sz="1750" dirty="0"/>
          </a:p>
        </p:txBody>
      </p:sp>
      <p:sp>
        <p:nvSpPr>
          <p:cNvPr id="17" name="Shape 15"/>
          <p:cNvSpPr/>
          <p:nvPr/>
        </p:nvSpPr>
        <p:spPr>
          <a:xfrm>
            <a:off x="801410" y="4443651"/>
            <a:ext cx="13027581" cy="650319"/>
          </a:xfrm>
          <a:prstGeom prst="rect">
            <a:avLst/>
          </a:prstGeom>
          <a:solidFill>
            <a:srgbClr val="FFFFFF">
              <a:alpha val="4000"/>
            </a:srgbClr>
          </a:solidFill>
          <a:ln/>
        </p:spPr>
      </p:sp>
      <p:sp>
        <p:nvSpPr>
          <p:cNvPr id="18" name="Text 16"/>
          <p:cNvSpPr/>
          <p:nvPr/>
        </p:nvSpPr>
        <p:spPr>
          <a:xfrm>
            <a:off x="1028581" y="4587359"/>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Payment.java</a:t>
            </a:r>
            <a:endParaRPr lang="en-US" sz="1750" dirty="0"/>
          </a:p>
        </p:txBody>
      </p:sp>
      <p:sp>
        <p:nvSpPr>
          <p:cNvPr id="19" name="Text 17"/>
          <p:cNvSpPr/>
          <p:nvPr/>
        </p:nvSpPr>
        <p:spPr>
          <a:xfrm>
            <a:off x="4289227" y="4587359"/>
            <a:ext cx="1492806"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650</a:t>
            </a:r>
            <a:endParaRPr lang="en-US" sz="1750" dirty="0"/>
          </a:p>
        </p:txBody>
      </p:sp>
      <p:sp>
        <p:nvSpPr>
          <p:cNvPr id="20" name="Text 18"/>
          <p:cNvSpPr/>
          <p:nvPr/>
        </p:nvSpPr>
        <p:spPr>
          <a:xfrm>
            <a:off x="6243280" y="4587359"/>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28</a:t>
            </a:r>
            <a:endParaRPr lang="en-US" sz="1750" dirty="0"/>
          </a:p>
        </p:txBody>
      </p:sp>
      <p:sp>
        <p:nvSpPr>
          <p:cNvPr id="21" name="Text 19"/>
          <p:cNvSpPr/>
          <p:nvPr/>
        </p:nvSpPr>
        <p:spPr>
          <a:xfrm>
            <a:off x="8848725" y="4587359"/>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120</a:t>
            </a:r>
            <a:endParaRPr lang="en-US" sz="1750" dirty="0"/>
          </a:p>
        </p:txBody>
      </p:sp>
      <p:sp>
        <p:nvSpPr>
          <p:cNvPr id="22" name="Text 20"/>
          <p:cNvSpPr/>
          <p:nvPr/>
        </p:nvSpPr>
        <p:spPr>
          <a:xfrm>
            <a:off x="11454170" y="4587359"/>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5</a:t>
            </a:r>
            <a:endParaRPr lang="en-US" sz="1750" dirty="0"/>
          </a:p>
        </p:txBody>
      </p:sp>
      <p:sp>
        <p:nvSpPr>
          <p:cNvPr id="23" name="Shape 21"/>
          <p:cNvSpPr/>
          <p:nvPr/>
        </p:nvSpPr>
        <p:spPr>
          <a:xfrm>
            <a:off x="801410" y="5093970"/>
            <a:ext cx="13027581" cy="650319"/>
          </a:xfrm>
          <a:prstGeom prst="rect">
            <a:avLst/>
          </a:prstGeom>
          <a:solidFill>
            <a:srgbClr val="000000">
              <a:alpha val="4000"/>
            </a:srgbClr>
          </a:solidFill>
          <a:ln/>
        </p:spPr>
      </p:sp>
      <p:sp>
        <p:nvSpPr>
          <p:cNvPr id="24" name="Text 22"/>
          <p:cNvSpPr/>
          <p:nvPr/>
        </p:nvSpPr>
        <p:spPr>
          <a:xfrm>
            <a:off x="1028581" y="5237678"/>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Utils.java</a:t>
            </a:r>
            <a:endParaRPr lang="en-US" sz="1750" dirty="0"/>
          </a:p>
        </p:txBody>
      </p:sp>
      <p:sp>
        <p:nvSpPr>
          <p:cNvPr id="25" name="Text 23"/>
          <p:cNvSpPr/>
          <p:nvPr/>
        </p:nvSpPr>
        <p:spPr>
          <a:xfrm>
            <a:off x="4289227" y="5237678"/>
            <a:ext cx="1492806"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150</a:t>
            </a:r>
            <a:endParaRPr lang="en-US" sz="1750" dirty="0"/>
          </a:p>
        </p:txBody>
      </p:sp>
      <p:sp>
        <p:nvSpPr>
          <p:cNvPr id="26" name="Text 24"/>
          <p:cNvSpPr/>
          <p:nvPr/>
        </p:nvSpPr>
        <p:spPr>
          <a:xfrm>
            <a:off x="6243280" y="5237678"/>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6</a:t>
            </a:r>
            <a:endParaRPr lang="en-US" sz="1750" dirty="0"/>
          </a:p>
        </p:txBody>
      </p:sp>
      <p:sp>
        <p:nvSpPr>
          <p:cNvPr id="27" name="Text 25"/>
          <p:cNvSpPr/>
          <p:nvPr/>
        </p:nvSpPr>
        <p:spPr>
          <a:xfrm>
            <a:off x="8848725" y="5237678"/>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8</a:t>
            </a:r>
            <a:endParaRPr lang="en-US" sz="1750" dirty="0"/>
          </a:p>
        </p:txBody>
      </p:sp>
      <p:sp>
        <p:nvSpPr>
          <p:cNvPr id="28" name="Text 26"/>
          <p:cNvSpPr/>
          <p:nvPr/>
        </p:nvSpPr>
        <p:spPr>
          <a:xfrm>
            <a:off x="11454170" y="5237678"/>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1</a:t>
            </a:r>
            <a:endParaRPr lang="en-US" sz="1750" dirty="0"/>
          </a:p>
        </p:txBody>
      </p:sp>
      <p:sp>
        <p:nvSpPr>
          <p:cNvPr id="29" name="Text 27"/>
          <p:cNvSpPr/>
          <p:nvPr/>
        </p:nvSpPr>
        <p:spPr>
          <a:xfrm>
            <a:off x="793790" y="6007060"/>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Files with high Churn and multiple developers (e.g., Payment.java) are more defect-prone. Files with low Churn and fewer contributors (e.g., Utils.java) are likely clean.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01861" y="472916"/>
            <a:ext cx="8001476" cy="429935"/>
          </a:xfrm>
          <a:prstGeom prst="rect">
            <a:avLst/>
          </a:prstGeom>
          <a:noFill/>
          <a:ln/>
        </p:spPr>
        <p:txBody>
          <a:bodyPr wrap="none" lIns="0" tIns="0" rIns="0" bIns="0" rtlCol="0" anchor="t"/>
          <a:lstStyle/>
          <a:p>
            <a:pPr algn="l" indent="0" marL="0">
              <a:lnSpc>
                <a:spcPts val="3350"/>
              </a:lnSpc>
              <a:buNone/>
            </a:pPr>
            <a:r>
              <a:rPr lang="en-US" sz="2700" b="1" dirty="0">
                <a:solidFill>
                  <a:srgbClr val="333F70"/>
                </a:solidFill>
                <a:latin typeface="Unbounded Bold" pitchFamily="34" charset="0"/>
                <a:ea typeface="Unbounded Bold" pitchFamily="34" charset="-122"/>
                <a:cs typeface="Unbounded Bold" pitchFamily="34" charset="-120"/>
              </a:rPr>
              <a:t>Confusion Matrix &amp; Common Metrics</a:t>
            </a:r>
            <a:endParaRPr lang="en-US" sz="2700" dirty="0"/>
          </a:p>
        </p:txBody>
      </p:sp>
      <p:sp>
        <p:nvSpPr>
          <p:cNvPr id="3" name="Text 1"/>
          <p:cNvSpPr/>
          <p:nvPr/>
        </p:nvSpPr>
        <p:spPr>
          <a:xfrm>
            <a:off x="601861" y="1332667"/>
            <a:ext cx="4505087" cy="322421"/>
          </a:xfrm>
          <a:prstGeom prst="rect">
            <a:avLst/>
          </a:prstGeom>
          <a:noFill/>
          <a:ln/>
        </p:spPr>
        <p:txBody>
          <a:bodyPr wrap="none" lIns="0" tIns="0" rIns="0" bIns="0" rtlCol="0" anchor="t"/>
          <a:lstStyle/>
          <a:p>
            <a:pPr algn="l"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Confusion Matrix Elements:</a:t>
            </a:r>
            <a:endParaRPr lang="en-US" sz="2000" dirty="0"/>
          </a:p>
        </p:txBody>
      </p:sp>
      <p:sp>
        <p:nvSpPr>
          <p:cNvPr id="4" name="Text 2"/>
          <p:cNvSpPr/>
          <p:nvPr/>
        </p:nvSpPr>
        <p:spPr>
          <a:xfrm>
            <a:off x="601861" y="1827014"/>
            <a:ext cx="6503551" cy="550545"/>
          </a:xfrm>
          <a:prstGeom prst="rect">
            <a:avLst/>
          </a:prstGeom>
          <a:noFill/>
          <a:ln/>
        </p:spPr>
        <p:txBody>
          <a:bodyPr wrap="squar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A Confusion Matrix helps visualize the performance of a classification model by categorizing predictions into four types:</a:t>
            </a:r>
            <a:endParaRPr lang="en-US" sz="1350" dirty="0"/>
          </a:p>
        </p:txBody>
      </p:sp>
      <p:sp>
        <p:nvSpPr>
          <p:cNvPr id="5" name="Shape 3"/>
          <p:cNvSpPr/>
          <p:nvPr/>
        </p:nvSpPr>
        <p:spPr>
          <a:xfrm>
            <a:off x="601861" y="2662357"/>
            <a:ext cx="85963" cy="85963"/>
          </a:xfrm>
          <a:prstGeom prst="roundRect">
            <a:avLst>
              <a:gd name="adj" fmla="val 531857"/>
            </a:avLst>
          </a:prstGeom>
          <a:solidFill>
            <a:srgbClr val="26A688"/>
          </a:solidFill>
          <a:ln/>
        </p:spPr>
      </p:sp>
      <p:sp>
        <p:nvSpPr>
          <p:cNvPr id="6" name="Text 4"/>
          <p:cNvSpPr/>
          <p:nvPr/>
        </p:nvSpPr>
        <p:spPr>
          <a:xfrm>
            <a:off x="859750" y="2571036"/>
            <a:ext cx="2303621" cy="268724"/>
          </a:xfrm>
          <a:prstGeom prst="rect">
            <a:avLst/>
          </a:prstGeom>
          <a:noFill/>
          <a:ln/>
        </p:spPr>
        <p:txBody>
          <a:bodyPr wrap="none" lIns="0" tIns="0" rIns="0" bIns="0" rtlCol="0" anchor="t"/>
          <a:lstStyle/>
          <a:p>
            <a:pPr algn="l" indent="0" marL="0">
              <a:lnSpc>
                <a:spcPts val="2100"/>
              </a:lnSpc>
              <a:buNone/>
            </a:pPr>
            <a:r>
              <a:rPr lang="en-US" sz="1650" b="1" dirty="0">
                <a:solidFill>
                  <a:srgbClr val="333F70"/>
                </a:solidFill>
                <a:latin typeface="Unbounded Bold" pitchFamily="34" charset="0"/>
                <a:ea typeface="Unbounded Bold" pitchFamily="34" charset="-122"/>
                <a:cs typeface="Unbounded Bold" pitchFamily="34" charset="-120"/>
              </a:rPr>
              <a:t>TP (True Positive)</a:t>
            </a:r>
            <a:endParaRPr lang="en-US" sz="1650" dirty="0"/>
          </a:p>
        </p:txBody>
      </p:sp>
      <p:sp>
        <p:nvSpPr>
          <p:cNvPr id="7" name="Text 5"/>
          <p:cNvSpPr/>
          <p:nvPr/>
        </p:nvSpPr>
        <p:spPr>
          <a:xfrm>
            <a:off x="859750" y="3011686"/>
            <a:ext cx="6245662" cy="550545"/>
          </a:xfrm>
          <a:prstGeom prst="rect">
            <a:avLst/>
          </a:prstGeom>
          <a:noFill/>
          <a:ln/>
        </p:spPr>
        <p:txBody>
          <a:bodyPr wrap="squar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The model correctly predicted the positive class (e.g., correctly identified a defective module).</a:t>
            </a:r>
            <a:endParaRPr lang="en-US" sz="1350" dirty="0"/>
          </a:p>
        </p:txBody>
      </p:sp>
      <p:sp>
        <p:nvSpPr>
          <p:cNvPr id="8" name="Shape 6"/>
          <p:cNvSpPr/>
          <p:nvPr/>
        </p:nvSpPr>
        <p:spPr>
          <a:xfrm>
            <a:off x="601861" y="3997523"/>
            <a:ext cx="85963" cy="85963"/>
          </a:xfrm>
          <a:prstGeom prst="roundRect">
            <a:avLst>
              <a:gd name="adj" fmla="val 531857"/>
            </a:avLst>
          </a:prstGeom>
          <a:solidFill>
            <a:srgbClr val="26A688"/>
          </a:solidFill>
          <a:ln/>
        </p:spPr>
      </p:sp>
      <p:sp>
        <p:nvSpPr>
          <p:cNvPr id="9" name="Text 7"/>
          <p:cNvSpPr/>
          <p:nvPr/>
        </p:nvSpPr>
        <p:spPr>
          <a:xfrm>
            <a:off x="859750" y="3906203"/>
            <a:ext cx="2412325" cy="268724"/>
          </a:xfrm>
          <a:prstGeom prst="rect">
            <a:avLst/>
          </a:prstGeom>
          <a:noFill/>
          <a:ln/>
        </p:spPr>
        <p:txBody>
          <a:bodyPr wrap="none" lIns="0" tIns="0" rIns="0" bIns="0" rtlCol="0" anchor="t"/>
          <a:lstStyle/>
          <a:p>
            <a:pPr algn="l" indent="0" marL="0">
              <a:lnSpc>
                <a:spcPts val="2100"/>
              </a:lnSpc>
              <a:buNone/>
            </a:pPr>
            <a:r>
              <a:rPr lang="en-US" sz="1650" b="1" dirty="0">
                <a:solidFill>
                  <a:srgbClr val="333F70"/>
                </a:solidFill>
                <a:latin typeface="Unbounded Bold" pitchFamily="34" charset="0"/>
                <a:ea typeface="Unbounded Bold" pitchFamily="34" charset="-122"/>
                <a:cs typeface="Unbounded Bold" pitchFamily="34" charset="-120"/>
              </a:rPr>
              <a:t>FP (False Positive)</a:t>
            </a:r>
            <a:endParaRPr lang="en-US" sz="1650" dirty="0"/>
          </a:p>
        </p:txBody>
      </p:sp>
      <p:sp>
        <p:nvSpPr>
          <p:cNvPr id="10" name="Text 8"/>
          <p:cNvSpPr/>
          <p:nvPr/>
        </p:nvSpPr>
        <p:spPr>
          <a:xfrm>
            <a:off x="859750" y="4346853"/>
            <a:ext cx="6245662" cy="550545"/>
          </a:xfrm>
          <a:prstGeom prst="rect">
            <a:avLst/>
          </a:prstGeom>
          <a:noFill/>
          <a:ln/>
        </p:spPr>
        <p:txBody>
          <a:bodyPr wrap="squar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The model incorrectly predicted the positive class (e.g., incorrectly identified a clean module as defective).</a:t>
            </a:r>
            <a:endParaRPr lang="en-US" sz="1350" dirty="0"/>
          </a:p>
        </p:txBody>
      </p:sp>
      <p:sp>
        <p:nvSpPr>
          <p:cNvPr id="11" name="Shape 9"/>
          <p:cNvSpPr/>
          <p:nvPr/>
        </p:nvSpPr>
        <p:spPr>
          <a:xfrm>
            <a:off x="601861" y="5332690"/>
            <a:ext cx="85963" cy="85963"/>
          </a:xfrm>
          <a:prstGeom prst="roundRect">
            <a:avLst>
              <a:gd name="adj" fmla="val 531857"/>
            </a:avLst>
          </a:prstGeom>
          <a:solidFill>
            <a:srgbClr val="26A688"/>
          </a:solidFill>
          <a:ln/>
        </p:spPr>
      </p:sp>
      <p:sp>
        <p:nvSpPr>
          <p:cNvPr id="12" name="Text 10"/>
          <p:cNvSpPr/>
          <p:nvPr/>
        </p:nvSpPr>
        <p:spPr>
          <a:xfrm>
            <a:off x="859750" y="5241369"/>
            <a:ext cx="2489716" cy="268724"/>
          </a:xfrm>
          <a:prstGeom prst="rect">
            <a:avLst/>
          </a:prstGeom>
          <a:noFill/>
          <a:ln/>
        </p:spPr>
        <p:txBody>
          <a:bodyPr wrap="none" lIns="0" tIns="0" rIns="0" bIns="0" rtlCol="0" anchor="t"/>
          <a:lstStyle/>
          <a:p>
            <a:pPr algn="l" indent="0" marL="0">
              <a:lnSpc>
                <a:spcPts val="2100"/>
              </a:lnSpc>
              <a:buNone/>
            </a:pPr>
            <a:r>
              <a:rPr lang="en-US" sz="1650" b="1" dirty="0">
                <a:solidFill>
                  <a:srgbClr val="333F70"/>
                </a:solidFill>
                <a:latin typeface="Unbounded Bold" pitchFamily="34" charset="0"/>
                <a:ea typeface="Unbounded Bold" pitchFamily="34" charset="-122"/>
                <a:cs typeface="Unbounded Bold" pitchFamily="34" charset="-120"/>
              </a:rPr>
              <a:t>TN (True Negative)</a:t>
            </a:r>
            <a:endParaRPr lang="en-US" sz="1650" dirty="0"/>
          </a:p>
        </p:txBody>
      </p:sp>
      <p:sp>
        <p:nvSpPr>
          <p:cNvPr id="13" name="Text 11"/>
          <p:cNvSpPr/>
          <p:nvPr/>
        </p:nvSpPr>
        <p:spPr>
          <a:xfrm>
            <a:off x="859750" y="5682020"/>
            <a:ext cx="6245662" cy="550545"/>
          </a:xfrm>
          <a:prstGeom prst="rect">
            <a:avLst/>
          </a:prstGeom>
          <a:noFill/>
          <a:ln/>
        </p:spPr>
        <p:txBody>
          <a:bodyPr wrap="squar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The model correctly predicted the negative class (e.g., correctly identified a clean module).</a:t>
            </a:r>
            <a:endParaRPr lang="en-US" sz="1350" dirty="0"/>
          </a:p>
        </p:txBody>
      </p:sp>
      <p:sp>
        <p:nvSpPr>
          <p:cNvPr id="14" name="Shape 12"/>
          <p:cNvSpPr/>
          <p:nvPr/>
        </p:nvSpPr>
        <p:spPr>
          <a:xfrm>
            <a:off x="601861" y="6667857"/>
            <a:ext cx="85963" cy="85963"/>
          </a:xfrm>
          <a:prstGeom prst="roundRect">
            <a:avLst>
              <a:gd name="adj" fmla="val 531857"/>
            </a:avLst>
          </a:prstGeom>
          <a:solidFill>
            <a:srgbClr val="26A688"/>
          </a:solidFill>
          <a:ln/>
        </p:spPr>
      </p:sp>
      <p:sp>
        <p:nvSpPr>
          <p:cNvPr id="15" name="Text 13"/>
          <p:cNvSpPr/>
          <p:nvPr/>
        </p:nvSpPr>
        <p:spPr>
          <a:xfrm>
            <a:off x="859750" y="6576536"/>
            <a:ext cx="2598539" cy="268724"/>
          </a:xfrm>
          <a:prstGeom prst="rect">
            <a:avLst/>
          </a:prstGeom>
          <a:noFill/>
          <a:ln/>
        </p:spPr>
        <p:txBody>
          <a:bodyPr wrap="none" lIns="0" tIns="0" rIns="0" bIns="0" rtlCol="0" anchor="t"/>
          <a:lstStyle/>
          <a:p>
            <a:pPr algn="l" indent="0" marL="0">
              <a:lnSpc>
                <a:spcPts val="2100"/>
              </a:lnSpc>
              <a:buNone/>
            </a:pPr>
            <a:r>
              <a:rPr lang="en-US" sz="1650" b="1" dirty="0">
                <a:solidFill>
                  <a:srgbClr val="333F70"/>
                </a:solidFill>
                <a:latin typeface="Unbounded Bold" pitchFamily="34" charset="0"/>
                <a:ea typeface="Unbounded Bold" pitchFamily="34" charset="-122"/>
                <a:cs typeface="Unbounded Bold" pitchFamily="34" charset="-120"/>
              </a:rPr>
              <a:t>FN (False Negative)</a:t>
            </a:r>
            <a:endParaRPr lang="en-US" sz="1650" dirty="0"/>
          </a:p>
        </p:txBody>
      </p:sp>
      <p:sp>
        <p:nvSpPr>
          <p:cNvPr id="16" name="Text 14"/>
          <p:cNvSpPr/>
          <p:nvPr/>
        </p:nvSpPr>
        <p:spPr>
          <a:xfrm>
            <a:off x="859750" y="7017187"/>
            <a:ext cx="6245662" cy="550545"/>
          </a:xfrm>
          <a:prstGeom prst="rect">
            <a:avLst/>
          </a:prstGeom>
          <a:noFill/>
          <a:ln/>
        </p:spPr>
        <p:txBody>
          <a:bodyPr wrap="squar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The model incorrectly predicted the negative class (e.g., incorrectly identified a defective module as clean).</a:t>
            </a:r>
            <a:endParaRPr lang="en-US" sz="1350" dirty="0"/>
          </a:p>
        </p:txBody>
      </p:sp>
      <p:sp>
        <p:nvSpPr>
          <p:cNvPr id="17" name="Text 15"/>
          <p:cNvSpPr/>
          <p:nvPr/>
        </p:nvSpPr>
        <p:spPr>
          <a:xfrm>
            <a:off x="7532608" y="1332667"/>
            <a:ext cx="2892862" cy="322421"/>
          </a:xfrm>
          <a:prstGeom prst="rect">
            <a:avLst/>
          </a:prstGeom>
          <a:noFill/>
          <a:ln/>
        </p:spPr>
        <p:txBody>
          <a:bodyPr wrap="none" lIns="0" tIns="0" rIns="0" bIns="0" rtlCol="0" anchor="t"/>
          <a:lstStyle/>
          <a:p>
            <a:pPr algn="l"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Common Metrics:</a:t>
            </a:r>
            <a:endParaRPr lang="en-US" sz="2000" dirty="0"/>
          </a:p>
        </p:txBody>
      </p:sp>
      <p:sp>
        <p:nvSpPr>
          <p:cNvPr id="18" name="Shape 16"/>
          <p:cNvSpPr/>
          <p:nvPr/>
        </p:nvSpPr>
        <p:spPr>
          <a:xfrm>
            <a:off x="7532608" y="1848564"/>
            <a:ext cx="6503551" cy="2995612"/>
          </a:xfrm>
          <a:prstGeom prst="roundRect">
            <a:avLst>
              <a:gd name="adj" fmla="val 2411"/>
            </a:avLst>
          </a:prstGeom>
          <a:noFill/>
          <a:ln w="7620">
            <a:solidFill>
              <a:srgbClr val="000000">
                <a:alpha val="8000"/>
              </a:srgbClr>
            </a:solidFill>
            <a:prstDash val="solid"/>
          </a:ln>
        </p:spPr>
      </p:sp>
      <p:sp>
        <p:nvSpPr>
          <p:cNvPr id="19" name="Shape 17"/>
          <p:cNvSpPr/>
          <p:nvPr/>
        </p:nvSpPr>
        <p:spPr>
          <a:xfrm>
            <a:off x="7540228" y="1856184"/>
            <a:ext cx="6488311" cy="496729"/>
          </a:xfrm>
          <a:prstGeom prst="rect">
            <a:avLst/>
          </a:prstGeom>
          <a:solidFill>
            <a:srgbClr val="FFFFFF">
              <a:alpha val="4000"/>
            </a:srgbClr>
          </a:solidFill>
          <a:ln/>
        </p:spPr>
      </p:sp>
      <p:sp>
        <p:nvSpPr>
          <p:cNvPr id="20" name="Text 18"/>
          <p:cNvSpPr/>
          <p:nvPr/>
        </p:nvSpPr>
        <p:spPr>
          <a:xfrm>
            <a:off x="7712273" y="1966913"/>
            <a:ext cx="1598771" cy="275273"/>
          </a:xfrm>
          <a:prstGeom prst="rect">
            <a:avLst/>
          </a:prstGeom>
          <a:noFill/>
          <a:ln/>
        </p:spPr>
        <p:txBody>
          <a:bodyPr wrap="none" lIns="0" tIns="0" rIns="0" bIns="0" rtlCol="0" anchor="t"/>
          <a:lstStyle/>
          <a:p>
            <a:pPr algn="l" indent="0" marL="0">
              <a:lnSpc>
                <a:spcPts val="2150"/>
              </a:lnSpc>
              <a:buNone/>
            </a:pPr>
            <a:r>
              <a:rPr lang="en-US" sz="1350" b="1" dirty="0">
                <a:solidFill>
                  <a:srgbClr val="333F70"/>
                </a:solidFill>
                <a:latin typeface="Open Sans" pitchFamily="34" charset="0"/>
                <a:ea typeface="Open Sans" pitchFamily="34" charset="-122"/>
                <a:cs typeface="Open Sans" pitchFamily="34" charset="-120"/>
              </a:rPr>
              <a:t>Metric</a:t>
            </a:r>
            <a:endParaRPr lang="en-US" sz="1350" dirty="0"/>
          </a:p>
        </p:txBody>
      </p:sp>
      <p:sp>
        <p:nvSpPr>
          <p:cNvPr id="21" name="Text 19"/>
          <p:cNvSpPr/>
          <p:nvPr/>
        </p:nvSpPr>
        <p:spPr>
          <a:xfrm>
            <a:off x="9662517" y="1966913"/>
            <a:ext cx="4194096" cy="275273"/>
          </a:xfrm>
          <a:prstGeom prst="rect">
            <a:avLst/>
          </a:prstGeom>
          <a:noFill/>
          <a:ln/>
        </p:spPr>
        <p:txBody>
          <a:bodyPr wrap="none" lIns="0" tIns="0" rIns="0" bIns="0" rtlCol="0" anchor="t"/>
          <a:lstStyle/>
          <a:p>
            <a:pPr algn="l" indent="0" marL="0">
              <a:lnSpc>
                <a:spcPts val="2150"/>
              </a:lnSpc>
              <a:buNone/>
            </a:pPr>
            <a:r>
              <a:rPr lang="en-US" sz="1350" b="1" dirty="0">
                <a:solidFill>
                  <a:srgbClr val="333F70"/>
                </a:solidFill>
                <a:latin typeface="Open Sans" pitchFamily="34" charset="0"/>
                <a:ea typeface="Open Sans" pitchFamily="34" charset="-122"/>
                <a:cs typeface="Open Sans" pitchFamily="34" charset="-120"/>
              </a:rPr>
              <a:t>Description</a:t>
            </a:r>
            <a:endParaRPr lang="en-US" sz="1350" dirty="0"/>
          </a:p>
        </p:txBody>
      </p:sp>
      <p:sp>
        <p:nvSpPr>
          <p:cNvPr id="22" name="Shape 20"/>
          <p:cNvSpPr/>
          <p:nvPr/>
        </p:nvSpPr>
        <p:spPr>
          <a:xfrm>
            <a:off x="7540228" y="2352913"/>
            <a:ext cx="6488311" cy="496729"/>
          </a:xfrm>
          <a:prstGeom prst="rect">
            <a:avLst/>
          </a:prstGeom>
          <a:solidFill>
            <a:srgbClr val="000000">
              <a:alpha val="4000"/>
            </a:srgbClr>
          </a:solidFill>
          <a:ln/>
        </p:spPr>
      </p:sp>
      <p:sp>
        <p:nvSpPr>
          <p:cNvPr id="23" name="Text 21"/>
          <p:cNvSpPr/>
          <p:nvPr/>
        </p:nvSpPr>
        <p:spPr>
          <a:xfrm>
            <a:off x="7712273" y="2463641"/>
            <a:ext cx="1598771" cy="275273"/>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Accuracy</a:t>
            </a:r>
            <a:endParaRPr lang="en-US" sz="1350" dirty="0"/>
          </a:p>
        </p:txBody>
      </p:sp>
      <p:sp>
        <p:nvSpPr>
          <p:cNvPr id="24" name="Text 22"/>
          <p:cNvSpPr/>
          <p:nvPr/>
        </p:nvSpPr>
        <p:spPr>
          <a:xfrm>
            <a:off x="9662517" y="2463641"/>
            <a:ext cx="4194096" cy="275273"/>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Useful only when data is balanced</a:t>
            </a:r>
            <a:endParaRPr lang="en-US" sz="1350" dirty="0"/>
          </a:p>
        </p:txBody>
      </p:sp>
      <p:sp>
        <p:nvSpPr>
          <p:cNvPr id="25" name="Shape 23"/>
          <p:cNvSpPr/>
          <p:nvPr/>
        </p:nvSpPr>
        <p:spPr>
          <a:xfrm>
            <a:off x="7540228" y="2849642"/>
            <a:ext cx="6488311" cy="496729"/>
          </a:xfrm>
          <a:prstGeom prst="rect">
            <a:avLst/>
          </a:prstGeom>
          <a:solidFill>
            <a:srgbClr val="FFFFFF">
              <a:alpha val="4000"/>
            </a:srgbClr>
          </a:solidFill>
          <a:ln/>
        </p:spPr>
      </p:sp>
      <p:sp>
        <p:nvSpPr>
          <p:cNvPr id="26" name="Text 24"/>
          <p:cNvSpPr/>
          <p:nvPr/>
        </p:nvSpPr>
        <p:spPr>
          <a:xfrm>
            <a:off x="7712273" y="2960370"/>
            <a:ext cx="1598771" cy="275273"/>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Precision</a:t>
            </a:r>
            <a:endParaRPr lang="en-US" sz="1350" dirty="0"/>
          </a:p>
        </p:txBody>
      </p:sp>
      <p:sp>
        <p:nvSpPr>
          <p:cNvPr id="27" name="Text 25"/>
          <p:cNvSpPr/>
          <p:nvPr/>
        </p:nvSpPr>
        <p:spPr>
          <a:xfrm>
            <a:off x="9662517" y="2960370"/>
            <a:ext cx="4194096" cy="275273"/>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How many predicted defects are actually defects</a:t>
            </a:r>
            <a:endParaRPr lang="en-US" sz="1350" dirty="0"/>
          </a:p>
        </p:txBody>
      </p:sp>
      <p:sp>
        <p:nvSpPr>
          <p:cNvPr id="28" name="Shape 26"/>
          <p:cNvSpPr/>
          <p:nvPr/>
        </p:nvSpPr>
        <p:spPr>
          <a:xfrm>
            <a:off x="7540228" y="3346371"/>
            <a:ext cx="6488311" cy="496729"/>
          </a:xfrm>
          <a:prstGeom prst="rect">
            <a:avLst/>
          </a:prstGeom>
          <a:solidFill>
            <a:srgbClr val="000000">
              <a:alpha val="4000"/>
            </a:srgbClr>
          </a:solidFill>
          <a:ln/>
        </p:spPr>
      </p:sp>
      <p:sp>
        <p:nvSpPr>
          <p:cNvPr id="29" name="Text 27"/>
          <p:cNvSpPr/>
          <p:nvPr/>
        </p:nvSpPr>
        <p:spPr>
          <a:xfrm>
            <a:off x="7712273" y="3457099"/>
            <a:ext cx="1598771" cy="275273"/>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Recall</a:t>
            </a:r>
            <a:endParaRPr lang="en-US" sz="1350" dirty="0"/>
          </a:p>
        </p:txBody>
      </p:sp>
      <p:sp>
        <p:nvSpPr>
          <p:cNvPr id="30" name="Text 28"/>
          <p:cNvSpPr/>
          <p:nvPr/>
        </p:nvSpPr>
        <p:spPr>
          <a:xfrm>
            <a:off x="9662517" y="3457099"/>
            <a:ext cx="4194096" cy="275273"/>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How many actual defects were detected</a:t>
            </a:r>
            <a:endParaRPr lang="en-US" sz="1350" dirty="0"/>
          </a:p>
        </p:txBody>
      </p:sp>
      <p:sp>
        <p:nvSpPr>
          <p:cNvPr id="31" name="Shape 29"/>
          <p:cNvSpPr/>
          <p:nvPr/>
        </p:nvSpPr>
        <p:spPr>
          <a:xfrm>
            <a:off x="7540228" y="3843099"/>
            <a:ext cx="6488311" cy="496729"/>
          </a:xfrm>
          <a:prstGeom prst="rect">
            <a:avLst/>
          </a:prstGeom>
          <a:solidFill>
            <a:srgbClr val="FFFFFF">
              <a:alpha val="4000"/>
            </a:srgbClr>
          </a:solidFill>
          <a:ln/>
        </p:spPr>
      </p:sp>
      <p:sp>
        <p:nvSpPr>
          <p:cNvPr id="32" name="Text 30"/>
          <p:cNvSpPr/>
          <p:nvPr/>
        </p:nvSpPr>
        <p:spPr>
          <a:xfrm>
            <a:off x="7712273" y="3953828"/>
            <a:ext cx="1598771" cy="275273"/>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F1-score</a:t>
            </a:r>
            <a:endParaRPr lang="en-US" sz="1350" dirty="0"/>
          </a:p>
        </p:txBody>
      </p:sp>
      <p:sp>
        <p:nvSpPr>
          <p:cNvPr id="33" name="Text 31"/>
          <p:cNvSpPr/>
          <p:nvPr/>
        </p:nvSpPr>
        <p:spPr>
          <a:xfrm>
            <a:off x="9662517" y="3953828"/>
            <a:ext cx="4194096" cy="275273"/>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Harmonic mean of precision and recall</a:t>
            </a:r>
            <a:endParaRPr lang="en-US" sz="1350" dirty="0"/>
          </a:p>
        </p:txBody>
      </p:sp>
      <p:sp>
        <p:nvSpPr>
          <p:cNvPr id="34" name="Shape 32"/>
          <p:cNvSpPr/>
          <p:nvPr/>
        </p:nvSpPr>
        <p:spPr>
          <a:xfrm>
            <a:off x="7540228" y="4339828"/>
            <a:ext cx="6488311" cy="496729"/>
          </a:xfrm>
          <a:prstGeom prst="rect">
            <a:avLst/>
          </a:prstGeom>
          <a:solidFill>
            <a:srgbClr val="000000">
              <a:alpha val="4000"/>
            </a:srgbClr>
          </a:solidFill>
          <a:ln/>
        </p:spPr>
      </p:sp>
      <p:sp>
        <p:nvSpPr>
          <p:cNvPr id="35" name="Text 33"/>
          <p:cNvSpPr/>
          <p:nvPr/>
        </p:nvSpPr>
        <p:spPr>
          <a:xfrm>
            <a:off x="7712273" y="4450556"/>
            <a:ext cx="1598771" cy="275273"/>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ROC-AUC</a:t>
            </a:r>
            <a:endParaRPr lang="en-US" sz="1350" dirty="0"/>
          </a:p>
        </p:txBody>
      </p:sp>
      <p:sp>
        <p:nvSpPr>
          <p:cNvPr id="36" name="Text 34"/>
          <p:cNvSpPr/>
          <p:nvPr/>
        </p:nvSpPr>
        <p:spPr>
          <a:xfrm>
            <a:off x="9662517" y="4450556"/>
            <a:ext cx="4194096" cy="275273"/>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Overall classification power</a:t>
            </a:r>
            <a:endParaRPr lang="en-US" sz="1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71976" y="449342"/>
            <a:ext cx="8551307" cy="408503"/>
          </a:xfrm>
          <a:prstGeom prst="rect">
            <a:avLst/>
          </a:prstGeom>
          <a:noFill/>
          <a:ln/>
        </p:spPr>
        <p:txBody>
          <a:bodyPr wrap="none" lIns="0" tIns="0" rIns="0" bIns="0" rtlCol="0" anchor="t"/>
          <a:lstStyle/>
          <a:p>
            <a:pPr algn="l" indent="0" marL="0">
              <a:lnSpc>
                <a:spcPts val="3200"/>
              </a:lnSpc>
              <a:buNone/>
            </a:pPr>
            <a:r>
              <a:rPr lang="en-US" sz="2550" b="1" dirty="0">
                <a:solidFill>
                  <a:srgbClr val="333F70"/>
                </a:solidFill>
                <a:latin typeface="Unbounded Bold" pitchFamily="34" charset="0"/>
                <a:ea typeface="Unbounded Bold" pitchFamily="34" charset="-122"/>
                <a:cs typeface="Unbounded Bold" pitchFamily="34" charset="-120"/>
              </a:rPr>
              <a:t>Example: Defect Prediction (Step-by-Step)</a:t>
            </a:r>
            <a:endParaRPr lang="en-US" sz="25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71976" y="1205032"/>
            <a:ext cx="163354" cy="163354"/>
          </a:xfrm>
          <a:prstGeom prst="rect">
            <a:avLst/>
          </a:prstGeom>
        </p:spPr>
      </p:pic>
      <p:sp>
        <p:nvSpPr>
          <p:cNvPr id="4" name="Shape 1"/>
          <p:cNvSpPr/>
          <p:nvPr/>
        </p:nvSpPr>
        <p:spPr>
          <a:xfrm>
            <a:off x="571976" y="1439466"/>
            <a:ext cx="4386501" cy="22860"/>
          </a:xfrm>
          <a:prstGeom prst="rect">
            <a:avLst/>
          </a:prstGeom>
          <a:solidFill>
            <a:srgbClr val="26A688"/>
          </a:solidFill>
          <a:ln/>
        </p:spPr>
      </p:sp>
      <p:sp>
        <p:nvSpPr>
          <p:cNvPr id="5" name="Text 2"/>
          <p:cNvSpPr/>
          <p:nvPr/>
        </p:nvSpPr>
        <p:spPr>
          <a:xfrm>
            <a:off x="571976" y="1566863"/>
            <a:ext cx="2846308" cy="255389"/>
          </a:xfrm>
          <a:prstGeom prst="rect">
            <a:avLst/>
          </a:prstGeom>
          <a:noFill/>
          <a:ln/>
        </p:spPr>
        <p:txBody>
          <a:bodyPr wrap="none" lIns="0" tIns="0" rIns="0" bIns="0" rtlCol="0" anchor="t"/>
          <a:lstStyle/>
          <a:p>
            <a:pPr algn="l" indent="0" marL="0">
              <a:lnSpc>
                <a:spcPts val="2000"/>
              </a:lnSpc>
              <a:buNone/>
            </a:pPr>
            <a:r>
              <a:rPr lang="en-US" sz="1600" b="1" dirty="0">
                <a:solidFill>
                  <a:srgbClr val="333F70"/>
                </a:solidFill>
                <a:latin typeface="Unbounded Bold" pitchFamily="34" charset="0"/>
                <a:ea typeface="Unbounded Bold" pitchFamily="34" charset="-122"/>
                <a:cs typeface="Unbounded Bold" pitchFamily="34" charset="-120"/>
              </a:rPr>
              <a:t>Step 1: Collect Metrics</a:t>
            </a:r>
            <a:endParaRPr lang="en-US" sz="1600" dirty="0"/>
          </a:p>
        </p:txBody>
      </p:sp>
      <p:sp>
        <p:nvSpPr>
          <p:cNvPr id="6" name="Text 3"/>
          <p:cNvSpPr/>
          <p:nvPr/>
        </p:nvSpPr>
        <p:spPr>
          <a:xfrm>
            <a:off x="571976" y="1920240"/>
            <a:ext cx="4386501"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Assume a project has three files: A.java, B.java, C.java</a:t>
            </a:r>
            <a:endParaRPr lang="en-US" sz="1250" dirty="0"/>
          </a:p>
        </p:txBody>
      </p:sp>
      <p:sp>
        <p:nvSpPr>
          <p:cNvPr id="7" name="Text 4"/>
          <p:cNvSpPr/>
          <p:nvPr/>
        </p:nvSpPr>
        <p:spPr>
          <a:xfrm>
            <a:off x="571976" y="2279690"/>
            <a:ext cx="4386501"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Using SonarQube or CK Metrics we obtain:</a:t>
            </a:r>
            <a:endParaRPr lang="en-US" sz="1250" dirty="0"/>
          </a:p>
        </p:txBody>
      </p:sp>
      <p:sp>
        <p:nvSpPr>
          <p:cNvPr id="8" name="Shape 5"/>
          <p:cNvSpPr/>
          <p:nvPr/>
        </p:nvSpPr>
        <p:spPr>
          <a:xfrm>
            <a:off x="817126" y="2724983"/>
            <a:ext cx="4141351" cy="1433274"/>
          </a:xfrm>
          <a:prstGeom prst="roundRect">
            <a:avLst>
              <a:gd name="adj" fmla="val 4789"/>
            </a:avLst>
          </a:prstGeom>
          <a:noFill/>
          <a:ln w="7620">
            <a:solidFill>
              <a:srgbClr val="000000">
                <a:alpha val="8000"/>
              </a:srgbClr>
            </a:solidFill>
            <a:prstDash val="solid"/>
          </a:ln>
        </p:spPr>
      </p:sp>
      <p:sp>
        <p:nvSpPr>
          <p:cNvPr id="9" name="Shape 6"/>
          <p:cNvSpPr/>
          <p:nvPr/>
        </p:nvSpPr>
        <p:spPr>
          <a:xfrm>
            <a:off x="824746" y="2732603"/>
            <a:ext cx="4126111" cy="472678"/>
          </a:xfrm>
          <a:prstGeom prst="rect">
            <a:avLst/>
          </a:prstGeom>
          <a:solidFill>
            <a:srgbClr val="FFFFFF">
              <a:alpha val="4000"/>
            </a:srgbClr>
          </a:solidFill>
          <a:ln/>
        </p:spPr>
      </p:sp>
      <p:sp>
        <p:nvSpPr>
          <p:cNvPr id="10" name="Text 7"/>
          <p:cNvSpPr/>
          <p:nvPr/>
        </p:nvSpPr>
        <p:spPr>
          <a:xfrm>
            <a:off x="988100" y="2838212"/>
            <a:ext cx="494705"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A</a:t>
            </a:r>
            <a:endParaRPr lang="en-US" sz="1250" dirty="0"/>
          </a:p>
        </p:txBody>
      </p:sp>
      <p:sp>
        <p:nvSpPr>
          <p:cNvPr id="11" name="Text 8"/>
          <p:cNvSpPr/>
          <p:nvPr/>
        </p:nvSpPr>
        <p:spPr>
          <a:xfrm>
            <a:off x="1817132" y="2838212"/>
            <a:ext cx="490895"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120</a:t>
            </a:r>
            <a:endParaRPr lang="en-US" sz="1250" dirty="0"/>
          </a:p>
        </p:txBody>
      </p:sp>
      <p:sp>
        <p:nvSpPr>
          <p:cNvPr id="12" name="Text 9"/>
          <p:cNvSpPr/>
          <p:nvPr/>
        </p:nvSpPr>
        <p:spPr>
          <a:xfrm>
            <a:off x="2642354" y="2838212"/>
            <a:ext cx="490895"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8</a:t>
            </a:r>
            <a:endParaRPr lang="en-US" sz="1250" dirty="0"/>
          </a:p>
        </p:txBody>
      </p:sp>
      <p:sp>
        <p:nvSpPr>
          <p:cNvPr id="13" name="Text 10"/>
          <p:cNvSpPr/>
          <p:nvPr/>
        </p:nvSpPr>
        <p:spPr>
          <a:xfrm>
            <a:off x="3467576" y="2838212"/>
            <a:ext cx="490895"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10</a:t>
            </a:r>
            <a:endParaRPr lang="en-US" sz="1250" dirty="0"/>
          </a:p>
        </p:txBody>
      </p:sp>
      <p:sp>
        <p:nvSpPr>
          <p:cNvPr id="14" name="Text 11"/>
          <p:cNvSpPr/>
          <p:nvPr/>
        </p:nvSpPr>
        <p:spPr>
          <a:xfrm>
            <a:off x="4292798" y="2838212"/>
            <a:ext cx="494705"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2</a:t>
            </a:r>
            <a:endParaRPr lang="en-US" sz="1250" dirty="0"/>
          </a:p>
        </p:txBody>
      </p:sp>
      <p:sp>
        <p:nvSpPr>
          <p:cNvPr id="15" name="Shape 12"/>
          <p:cNvSpPr/>
          <p:nvPr/>
        </p:nvSpPr>
        <p:spPr>
          <a:xfrm>
            <a:off x="824746" y="3205282"/>
            <a:ext cx="4126111" cy="472678"/>
          </a:xfrm>
          <a:prstGeom prst="rect">
            <a:avLst/>
          </a:prstGeom>
          <a:solidFill>
            <a:srgbClr val="000000">
              <a:alpha val="4000"/>
            </a:srgbClr>
          </a:solidFill>
          <a:ln/>
        </p:spPr>
      </p:sp>
      <p:sp>
        <p:nvSpPr>
          <p:cNvPr id="16" name="Text 13"/>
          <p:cNvSpPr/>
          <p:nvPr/>
        </p:nvSpPr>
        <p:spPr>
          <a:xfrm>
            <a:off x="988100" y="3310890"/>
            <a:ext cx="494705"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B</a:t>
            </a:r>
            <a:endParaRPr lang="en-US" sz="1250" dirty="0"/>
          </a:p>
        </p:txBody>
      </p:sp>
      <p:sp>
        <p:nvSpPr>
          <p:cNvPr id="17" name="Text 14"/>
          <p:cNvSpPr/>
          <p:nvPr/>
        </p:nvSpPr>
        <p:spPr>
          <a:xfrm>
            <a:off x="1817132" y="3310890"/>
            <a:ext cx="490895"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600</a:t>
            </a:r>
            <a:endParaRPr lang="en-US" sz="1250" dirty="0"/>
          </a:p>
        </p:txBody>
      </p:sp>
      <p:sp>
        <p:nvSpPr>
          <p:cNvPr id="18" name="Text 15"/>
          <p:cNvSpPr/>
          <p:nvPr/>
        </p:nvSpPr>
        <p:spPr>
          <a:xfrm>
            <a:off x="2642354" y="3310890"/>
            <a:ext cx="490895"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25</a:t>
            </a:r>
            <a:endParaRPr lang="en-US" sz="1250" dirty="0"/>
          </a:p>
        </p:txBody>
      </p:sp>
      <p:sp>
        <p:nvSpPr>
          <p:cNvPr id="19" name="Text 16"/>
          <p:cNvSpPr/>
          <p:nvPr/>
        </p:nvSpPr>
        <p:spPr>
          <a:xfrm>
            <a:off x="3467576" y="3310890"/>
            <a:ext cx="490895"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120</a:t>
            </a:r>
            <a:endParaRPr lang="en-US" sz="1250" dirty="0"/>
          </a:p>
        </p:txBody>
      </p:sp>
      <p:sp>
        <p:nvSpPr>
          <p:cNvPr id="20" name="Text 17"/>
          <p:cNvSpPr/>
          <p:nvPr/>
        </p:nvSpPr>
        <p:spPr>
          <a:xfrm>
            <a:off x="4292798" y="3310890"/>
            <a:ext cx="494705"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5</a:t>
            </a:r>
            <a:endParaRPr lang="en-US" sz="1250" dirty="0"/>
          </a:p>
        </p:txBody>
      </p:sp>
      <p:sp>
        <p:nvSpPr>
          <p:cNvPr id="21" name="Shape 18"/>
          <p:cNvSpPr/>
          <p:nvPr/>
        </p:nvSpPr>
        <p:spPr>
          <a:xfrm>
            <a:off x="824746" y="3677960"/>
            <a:ext cx="4126111" cy="472678"/>
          </a:xfrm>
          <a:prstGeom prst="rect">
            <a:avLst/>
          </a:prstGeom>
          <a:solidFill>
            <a:srgbClr val="FFFFFF">
              <a:alpha val="4000"/>
            </a:srgbClr>
          </a:solidFill>
          <a:ln/>
        </p:spPr>
      </p:sp>
      <p:sp>
        <p:nvSpPr>
          <p:cNvPr id="22" name="Text 19"/>
          <p:cNvSpPr/>
          <p:nvPr/>
        </p:nvSpPr>
        <p:spPr>
          <a:xfrm>
            <a:off x="988100" y="3783568"/>
            <a:ext cx="494705"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C</a:t>
            </a:r>
            <a:endParaRPr lang="en-US" sz="1250" dirty="0"/>
          </a:p>
        </p:txBody>
      </p:sp>
      <p:sp>
        <p:nvSpPr>
          <p:cNvPr id="23" name="Text 20"/>
          <p:cNvSpPr/>
          <p:nvPr/>
        </p:nvSpPr>
        <p:spPr>
          <a:xfrm>
            <a:off x="1817132" y="3783568"/>
            <a:ext cx="490895"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90</a:t>
            </a:r>
            <a:endParaRPr lang="en-US" sz="1250" dirty="0"/>
          </a:p>
        </p:txBody>
      </p:sp>
      <p:sp>
        <p:nvSpPr>
          <p:cNvPr id="24" name="Text 21"/>
          <p:cNvSpPr/>
          <p:nvPr/>
        </p:nvSpPr>
        <p:spPr>
          <a:xfrm>
            <a:off x="2642354" y="3783568"/>
            <a:ext cx="490895"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4</a:t>
            </a:r>
            <a:endParaRPr lang="en-US" sz="1250" dirty="0"/>
          </a:p>
        </p:txBody>
      </p:sp>
      <p:sp>
        <p:nvSpPr>
          <p:cNvPr id="25" name="Text 22"/>
          <p:cNvSpPr/>
          <p:nvPr/>
        </p:nvSpPr>
        <p:spPr>
          <a:xfrm>
            <a:off x="3467576" y="3783568"/>
            <a:ext cx="490895"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3</a:t>
            </a:r>
            <a:endParaRPr lang="en-US" sz="1250" dirty="0"/>
          </a:p>
        </p:txBody>
      </p:sp>
      <p:sp>
        <p:nvSpPr>
          <p:cNvPr id="26" name="Text 23"/>
          <p:cNvSpPr/>
          <p:nvPr/>
        </p:nvSpPr>
        <p:spPr>
          <a:xfrm>
            <a:off x="4292798" y="3783568"/>
            <a:ext cx="494705"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1</a:t>
            </a:r>
            <a:endParaRPr lang="en-US" sz="1250" dirty="0"/>
          </a:p>
        </p:txBody>
      </p:sp>
      <p:sp>
        <p:nvSpPr>
          <p:cNvPr id="27" name="Shape 24"/>
          <p:cNvSpPr/>
          <p:nvPr/>
        </p:nvSpPr>
        <p:spPr>
          <a:xfrm>
            <a:off x="571976" y="2724983"/>
            <a:ext cx="22860" cy="1433274"/>
          </a:xfrm>
          <a:prstGeom prst="rect">
            <a:avLst/>
          </a:prstGeom>
          <a:solidFill>
            <a:srgbClr val="26A688"/>
          </a:solidFill>
          <a:ln/>
        </p:spPr>
      </p:sp>
      <p:pic>
        <p:nvPicPr>
          <p:cNvPr id="2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21831" y="1205032"/>
            <a:ext cx="163354" cy="163354"/>
          </a:xfrm>
          <a:prstGeom prst="rect">
            <a:avLst/>
          </a:prstGeom>
        </p:spPr>
      </p:pic>
      <p:sp>
        <p:nvSpPr>
          <p:cNvPr id="29" name="Shape 25"/>
          <p:cNvSpPr/>
          <p:nvPr/>
        </p:nvSpPr>
        <p:spPr>
          <a:xfrm>
            <a:off x="5121831" y="1439466"/>
            <a:ext cx="4386620" cy="22860"/>
          </a:xfrm>
          <a:prstGeom prst="rect">
            <a:avLst/>
          </a:prstGeom>
          <a:solidFill>
            <a:srgbClr val="26A688"/>
          </a:solidFill>
          <a:ln/>
        </p:spPr>
      </p:sp>
      <p:sp>
        <p:nvSpPr>
          <p:cNvPr id="30" name="Text 26"/>
          <p:cNvSpPr/>
          <p:nvPr/>
        </p:nvSpPr>
        <p:spPr>
          <a:xfrm>
            <a:off x="5121831" y="1566863"/>
            <a:ext cx="2042874" cy="255389"/>
          </a:xfrm>
          <a:prstGeom prst="rect">
            <a:avLst/>
          </a:prstGeom>
          <a:noFill/>
          <a:ln/>
        </p:spPr>
        <p:txBody>
          <a:bodyPr wrap="none" lIns="0" tIns="0" rIns="0" bIns="0" rtlCol="0" anchor="t"/>
          <a:lstStyle/>
          <a:p>
            <a:pPr algn="l" indent="0" marL="0">
              <a:lnSpc>
                <a:spcPts val="2000"/>
              </a:lnSpc>
              <a:buNone/>
            </a:pPr>
            <a:r>
              <a:rPr lang="en-US" sz="1600" b="1" dirty="0">
                <a:solidFill>
                  <a:srgbClr val="333F70"/>
                </a:solidFill>
                <a:latin typeface="Unbounded Bold" pitchFamily="34" charset="0"/>
                <a:ea typeface="Unbounded Bold" pitchFamily="34" charset="-122"/>
                <a:cs typeface="Unbounded Bold" pitchFamily="34" charset="-120"/>
              </a:rPr>
              <a:t>Step 2: Labeling</a:t>
            </a:r>
            <a:endParaRPr lang="en-US" sz="1600" dirty="0"/>
          </a:p>
        </p:txBody>
      </p:sp>
      <p:sp>
        <p:nvSpPr>
          <p:cNvPr id="31" name="Text 27"/>
          <p:cNvSpPr/>
          <p:nvPr/>
        </p:nvSpPr>
        <p:spPr>
          <a:xfrm>
            <a:off x="5121831" y="1920240"/>
            <a:ext cx="4386620"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From bug history:</a:t>
            </a:r>
            <a:endParaRPr lang="en-US" sz="1250" dirty="0"/>
          </a:p>
        </p:txBody>
      </p:sp>
      <p:sp>
        <p:nvSpPr>
          <p:cNvPr id="32" name="Text 28"/>
          <p:cNvSpPr/>
          <p:nvPr/>
        </p:nvSpPr>
        <p:spPr>
          <a:xfrm>
            <a:off x="5121831" y="2279690"/>
            <a:ext cx="4386620"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33F70"/>
                </a:solidFill>
                <a:latin typeface="Open Sans" pitchFamily="34" charset="0"/>
                <a:ea typeface="Open Sans" pitchFamily="34" charset="-122"/>
                <a:cs typeface="Open Sans" pitchFamily="34" charset="-120"/>
              </a:rPr>
              <a:t>B.java had 3 bugs → Defective = 1</a:t>
            </a:r>
            <a:endParaRPr lang="en-US" sz="1250" dirty="0"/>
          </a:p>
        </p:txBody>
      </p:sp>
      <p:sp>
        <p:nvSpPr>
          <p:cNvPr id="33" name="Text 29"/>
          <p:cNvSpPr/>
          <p:nvPr/>
        </p:nvSpPr>
        <p:spPr>
          <a:xfrm>
            <a:off x="5121831" y="2598301"/>
            <a:ext cx="4386620"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33F70"/>
                </a:solidFill>
                <a:latin typeface="Open Sans" pitchFamily="34" charset="0"/>
                <a:ea typeface="Open Sans" pitchFamily="34" charset="-122"/>
                <a:cs typeface="Open Sans" pitchFamily="34" charset="-120"/>
              </a:rPr>
              <a:t>A.java, C.java → Defective = 0</a:t>
            </a:r>
            <a:endParaRPr lang="en-US" sz="1250" dirty="0"/>
          </a:p>
        </p:txBody>
      </p:sp>
      <p:pic>
        <p:nvPicPr>
          <p:cNvPr id="34"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1804" y="1205032"/>
            <a:ext cx="163354" cy="163354"/>
          </a:xfrm>
          <a:prstGeom prst="rect">
            <a:avLst/>
          </a:prstGeom>
        </p:spPr>
      </p:pic>
      <p:sp>
        <p:nvSpPr>
          <p:cNvPr id="35" name="Shape 30"/>
          <p:cNvSpPr/>
          <p:nvPr/>
        </p:nvSpPr>
        <p:spPr>
          <a:xfrm>
            <a:off x="9671804" y="1439466"/>
            <a:ext cx="4386620" cy="22860"/>
          </a:xfrm>
          <a:prstGeom prst="rect">
            <a:avLst/>
          </a:prstGeom>
          <a:solidFill>
            <a:srgbClr val="26A688"/>
          </a:solidFill>
          <a:ln/>
        </p:spPr>
      </p:sp>
      <p:sp>
        <p:nvSpPr>
          <p:cNvPr id="36" name="Text 31"/>
          <p:cNvSpPr/>
          <p:nvPr/>
        </p:nvSpPr>
        <p:spPr>
          <a:xfrm>
            <a:off x="9671804" y="1566863"/>
            <a:ext cx="2665809" cy="255389"/>
          </a:xfrm>
          <a:prstGeom prst="rect">
            <a:avLst/>
          </a:prstGeom>
          <a:noFill/>
          <a:ln/>
        </p:spPr>
        <p:txBody>
          <a:bodyPr wrap="none" lIns="0" tIns="0" rIns="0" bIns="0" rtlCol="0" anchor="t"/>
          <a:lstStyle/>
          <a:p>
            <a:pPr algn="l" indent="0" marL="0">
              <a:lnSpc>
                <a:spcPts val="2000"/>
              </a:lnSpc>
              <a:buNone/>
            </a:pPr>
            <a:r>
              <a:rPr lang="en-US" sz="1600" b="1" dirty="0">
                <a:solidFill>
                  <a:srgbClr val="333F70"/>
                </a:solidFill>
                <a:latin typeface="Unbounded Bold" pitchFamily="34" charset="0"/>
                <a:ea typeface="Unbounded Bold" pitchFamily="34" charset="-122"/>
                <a:cs typeface="Unbounded Bold" pitchFamily="34" charset="-120"/>
              </a:rPr>
              <a:t>Step 3: Train a Model</a:t>
            </a:r>
            <a:endParaRPr lang="en-US" sz="1600" dirty="0"/>
          </a:p>
        </p:txBody>
      </p:sp>
      <p:sp>
        <p:nvSpPr>
          <p:cNvPr id="37" name="Text 32"/>
          <p:cNvSpPr/>
          <p:nvPr/>
        </p:nvSpPr>
        <p:spPr>
          <a:xfrm>
            <a:off x="9671804" y="1920240"/>
            <a:ext cx="4386620"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A Random Forest classifier learns that:</a:t>
            </a:r>
            <a:endParaRPr lang="en-US" sz="1250" dirty="0"/>
          </a:p>
        </p:txBody>
      </p:sp>
      <p:sp>
        <p:nvSpPr>
          <p:cNvPr id="38" name="Text 33"/>
          <p:cNvSpPr/>
          <p:nvPr/>
        </p:nvSpPr>
        <p:spPr>
          <a:xfrm>
            <a:off x="9671804" y="2279690"/>
            <a:ext cx="4386620"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33F70"/>
                </a:solidFill>
                <a:latin typeface="Open Sans" pitchFamily="34" charset="0"/>
                <a:ea typeface="Open Sans" pitchFamily="34" charset="-122"/>
                <a:cs typeface="Open Sans" pitchFamily="34" charset="-120"/>
              </a:rPr>
              <a:t>High complexity</a:t>
            </a:r>
            <a:endParaRPr lang="en-US" sz="1250" dirty="0"/>
          </a:p>
        </p:txBody>
      </p:sp>
      <p:sp>
        <p:nvSpPr>
          <p:cNvPr id="39" name="Text 34"/>
          <p:cNvSpPr/>
          <p:nvPr/>
        </p:nvSpPr>
        <p:spPr>
          <a:xfrm>
            <a:off x="9671804" y="2598301"/>
            <a:ext cx="4386620"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33F70"/>
                </a:solidFill>
                <a:latin typeface="Open Sans" pitchFamily="34" charset="0"/>
                <a:ea typeface="Open Sans" pitchFamily="34" charset="-122"/>
                <a:cs typeface="Open Sans" pitchFamily="34" charset="-120"/>
              </a:rPr>
              <a:t>High churn</a:t>
            </a:r>
            <a:endParaRPr lang="en-US" sz="1250" dirty="0"/>
          </a:p>
        </p:txBody>
      </p:sp>
      <p:sp>
        <p:nvSpPr>
          <p:cNvPr id="40" name="Text 35"/>
          <p:cNvSpPr/>
          <p:nvPr/>
        </p:nvSpPr>
        <p:spPr>
          <a:xfrm>
            <a:off x="9671804" y="2916912"/>
            <a:ext cx="4386620"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33F70"/>
                </a:solidFill>
                <a:latin typeface="Open Sans" pitchFamily="34" charset="0"/>
                <a:ea typeface="Open Sans" pitchFamily="34" charset="-122"/>
                <a:cs typeface="Open Sans" pitchFamily="34" charset="-120"/>
              </a:rPr>
              <a:t>More developers contributing</a:t>
            </a:r>
            <a:endParaRPr lang="en-US" sz="1250" dirty="0"/>
          </a:p>
        </p:txBody>
      </p:sp>
      <p:sp>
        <p:nvSpPr>
          <p:cNvPr id="41" name="Text 36"/>
          <p:cNvSpPr/>
          <p:nvPr/>
        </p:nvSpPr>
        <p:spPr>
          <a:xfrm>
            <a:off x="9671804" y="3276362"/>
            <a:ext cx="4386620"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are strong indicators of defect-proneness.</a:t>
            </a:r>
            <a:endParaRPr lang="en-US" sz="1250" dirty="0"/>
          </a:p>
        </p:txBody>
      </p:sp>
      <p:pic>
        <p:nvPicPr>
          <p:cNvPr id="4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1976" y="4648319"/>
            <a:ext cx="163354" cy="163354"/>
          </a:xfrm>
          <a:prstGeom prst="rect">
            <a:avLst/>
          </a:prstGeom>
        </p:spPr>
      </p:pic>
      <p:sp>
        <p:nvSpPr>
          <p:cNvPr id="43" name="Shape 37"/>
          <p:cNvSpPr/>
          <p:nvPr/>
        </p:nvSpPr>
        <p:spPr>
          <a:xfrm>
            <a:off x="571976" y="4882753"/>
            <a:ext cx="6661547" cy="22860"/>
          </a:xfrm>
          <a:prstGeom prst="rect">
            <a:avLst/>
          </a:prstGeom>
          <a:solidFill>
            <a:srgbClr val="26A688"/>
          </a:solidFill>
          <a:ln/>
        </p:spPr>
      </p:sp>
      <p:sp>
        <p:nvSpPr>
          <p:cNvPr id="44" name="Text 38"/>
          <p:cNvSpPr/>
          <p:nvPr/>
        </p:nvSpPr>
        <p:spPr>
          <a:xfrm>
            <a:off x="571976" y="5010150"/>
            <a:ext cx="4512112" cy="255389"/>
          </a:xfrm>
          <a:prstGeom prst="rect">
            <a:avLst/>
          </a:prstGeom>
          <a:noFill/>
          <a:ln/>
        </p:spPr>
        <p:txBody>
          <a:bodyPr wrap="none" lIns="0" tIns="0" rIns="0" bIns="0" rtlCol="0" anchor="t"/>
          <a:lstStyle/>
          <a:p>
            <a:pPr algn="l" indent="0" marL="0">
              <a:lnSpc>
                <a:spcPts val="2000"/>
              </a:lnSpc>
              <a:buNone/>
            </a:pPr>
            <a:r>
              <a:rPr lang="en-US" sz="1600" b="1" dirty="0">
                <a:solidFill>
                  <a:srgbClr val="333F70"/>
                </a:solidFill>
                <a:latin typeface="Unbounded Bold" pitchFamily="34" charset="0"/>
                <a:ea typeface="Unbounded Bold" pitchFamily="34" charset="-122"/>
                <a:cs typeface="Unbounded Bold" pitchFamily="34" charset="-120"/>
              </a:rPr>
              <a:t>Step 4: Predict Defects for New File</a:t>
            </a:r>
            <a:endParaRPr lang="en-US" sz="1600" dirty="0"/>
          </a:p>
        </p:txBody>
      </p:sp>
      <p:sp>
        <p:nvSpPr>
          <p:cNvPr id="45" name="Text 39"/>
          <p:cNvSpPr/>
          <p:nvPr/>
        </p:nvSpPr>
        <p:spPr>
          <a:xfrm>
            <a:off x="571976" y="5363528"/>
            <a:ext cx="6661547"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A new file D.java:</a:t>
            </a:r>
            <a:endParaRPr lang="en-US" sz="1250" dirty="0"/>
          </a:p>
        </p:txBody>
      </p:sp>
      <p:sp>
        <p:nvSpPr>
          <p:cNvPr id="46" name="Text 40"/>
          <p:cNvSpPr/>
          <p:nvPr/>
        </p:nvSpPr>
        <p:spPr>
          <a:xfrm>
            <a:off x="571976" y="5722977"/>
            <a:ext cx="6661547"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33F70"/>
                </a:solidFill>
                <a:latin typeface="Open Sans" pitchFamily="34" charset="0"/>
                <a:ea typeface="Open Sans" pitchFamily="34" charset="-122"/>
                <a:cs typeface="Open Sans" pitchFamily="34" charset="-120"/>
              </a:rPr>
              <a:t>LOC = 500</a:t>
            </a:r>
            <a:endParaRPr lang="en-US" sz="1250" dirty="0"/>
          </a:p>
        </p:txBody>
      </p:sp>
      <p:sp>
        <p:nvSpPr>
          <p:cNvPr id="47" name="Text 41"/>
          <p:cNvSpPr/>
          <p:nvPr/>
        </p:nvSpPr>
        <p:spPr>
          <a:xfrm>
            <a:off x="571976" y="6041588"/>
            <a:ext cx="6661547"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33F70"/>
                </a:solidFill>
                <a:latin typeface="Open Sans" pitchFamily="34" charset="0"/>
                <a:ea typeface="Open Sans" pitchFamily="34" charset="-122"/>
                <a:cs typeface="Open Sans" pitchFamily="34" charset="-120"/>
              </a:rPr>
              <a:t>Complexity = 22</a:t>
            </a:r>
            <a:endParaRPr lang="en-US" sz="1250" dirty="0"/>
          </a:p>
        </p:txBody>
      </p:sp>
      <p:sp>
        <p:nvSpPr>
          <p:cNvPr id="48" name="Text 42"/>
          <p:cNvSpPr/>
          <p:nvPr/>
        </p:nvSpPr>
        <p:spPr>
          <a:xfrm>
            <a:off x="571976" y="6360200"/>
            <a:ext cx="6661547"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33F70"/>
                </a:solidFill>
                <a:latin typeface="Open Sans" pitchFamily="34" charset="0"/>
                <a:ea typeface="Open Sans" pitchFamily="34" charset="-122"/>
                <a:cs typeface="Open Sans" pitchFamily="34" charset="-120"/>
              </a:rPr>
              <a:t>Churn = 80</a:t>
            </a:r>
            <a:endParaRPr lang="en-US" sz="1250" dirty="0"/>
          </a:p>
        </p:txBody>
      </p:sp>
      <p:sp>
        <p:nvSpPr>
          <p:cNvPr id="49" name="Text 43"/>
          <p:cNvSpPr/>
          <p:nvPr/>
        </p:nvSpPr>
        <p:spPr>
          <a:xfrm>
            <a:off x="571976" y="6678811"/>
            <a:ext cx="6661547"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33F70"/>
                </a:solidFill>
                <a:latin typeface="Open Sans" pitchFamily="34" charset="0"/>
                <a:ea typeface="Open Sans" pitchFamily="34" charset="-122"/>
                <a:cs typeface="Open Sans" pitchFamily="34" charset="-120"/>
              </a:rPr>
              <a:t>Developers = 4</a:t>
            </a:r>
            <a:endParaRPr lang="en-US" sz="1250" dirty="0"/>
          </a:p>
        </p:txBody>
      </p:sp>
      <p:sp>
        <p:nvSpPr>
          <p:cNvPr id="50" name="Text 44"/>
          <p:cNvSpPr/>
          <p:nvPr/>
        </p:nvSpPr>
        <p:spPr>
          <a:xfrm>
            <a:off x="571976" y="7038261"/>
            <a:ext cx="6661547"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Model output: D.java has a 0.78 probability of being defective.</a:t>
            </a:r>
            <a:endParaRPr lang="en-US" sz="1250" dirty="0"/>
          </a:p>
        </p:txBody>
      </p:sp>
      <p:sp>
        <p:nvSpPr>
          <p:cNvPr id="51" name="Text 45"/>
          <p:cNvSpPr/>
          <p:nvPr/>
        </p:nvSpPr>
        <p:spPr>
          <a:xfrm>
            <a:off x="571976" y="7397710"/>
            <a:ext cx="6661547"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Testers should prioritize reviewing and testing this file.</a:t>
            </a:r>
            <a:endParaRPr lang="en-US" sz="1250" dirty="0"/>
          </a:p>
        </p:txBody>
      </p:sp>
      <p:pic>
        <p:nvPicPr>
          <p:cNvPr id="52"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96877" y="4648319"/>
            <a:ext cx="163354" cy="163354"/>
          </a:xfrm>
          <a:prstGeom prst="rect">
            <a:avLst/>
          </a:prstGeom>
        </p:spPr>
      </p:pic>
      <p:sp>
        <p:nvSpPr>
          <p:cNvPr id="53" name="Shape 46"/>
          <p:cNvSpPr/>
          <p:nvPr/>
        </p:nvSpPr>
        <p:spPr>
          <a:xfrm>
            <a:off x="7396877" y="4882753"/>
            <a:ext cx="6661547" cy="22860"/>
          </a:xfrm>
          <a:prstGeom prst="rect">
            <a:avLst/>
          </a:prstGeom>
          <a:solidFill>
            <a:srgbClr val="26A688"/>
          </a:solidFill>
          <a:ln/>
        </p:spPr>
      </p:sp>
      <p:sp>
        <p:nvSpPr>
          <p:cNvPr id="54" name="Text 47"/>
          <p:cNvSpPr/>
          <p:nvPr/>
        </p:nvSpPr>
        <p:spPr>
          <a:xfrm>
            <a:off x="7396877" y="5010150"/>
            <a:ext cx="3400663" cy="255389"/>
          </a:xfrm>
          <a:prstGeom prst="rect">
            <a:avLst/>
          </a:prstGeom>
          <a:noFill/>
          <a:ln/>
        </p:spPr>
        <p:txBody>
          <a:bodyPr wrap="none" lIns="0" tIns="0" rIns="0" bIns="0" rtlCol="0" anchor="t"/>
          <a:lstStyle/>
          <a:p>
            <a:pPr algn="l" indent="0" marL="0">
              <a:lnSpc>
                <a:spcPts val="2000"/>
              </a:lnSpc>
              <a:buNone/>
            </a:pPr>
            <a:r>
              <a:rPr lang="en-US" sz="1600" b="1" dirty="0">
                <a:solidFill>
                  <a:srgbClr val="333F70"/>
                </a:solidFill>
                <a:latin typeface="Unbounded Bold" pitchFamily="34" charset="0"/>
                <a:ea typeface="Unbounded Bold" pitchFamily="34" charset="-122"/>
                <a:cs typeface="Unbounded Bold" pitchFamily="34" charset="-120"/>
              </a:rPr>
              <a:t>Step 5: Evaluate the Model</a:t>
            </a:r>
            <a:endParaRPr lang="en-US" sz="1600" dirty="0"/>
          </a:p>
        </p:txBody>
      </p:sp>
      <p:sp>
        <p:nvSpPr>
          <p:cNvPr id="55" name="Text 48"/>
          <p:cNvSpPr/>
          <p:nvPr/>
        </p:nvSpPr>
        <p:spPr>
          <a:xfrm>
            <a:off x="7396877" y="5363528"/>
            <a:ext cx="6661547"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Assume the model performance is:</a:t>
            </a:r>
            <a:endParaRPr lang="en-US" sz="1250" dirty="0"/>
          </a:p>
        </p:txBody>
      </p:sp>
      <p:sp>
        <p:nvSpPr>
          <p:cNvPr id="56" name="Text 49"/>
          <p:cNvSpPr/>
          <p:nvPr/>
        </p:nvSpPr>
        <p:spPr>
          <a:xfrm>
            <a:off x="7396877" y="5722977"/>
            <a:ext cx="6661547"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33F70"/>
                </a:solidFill>
                <a:latin typeface="Open Sans" pitchFamily="34" charset="0"/>
                <a:ea typeface="Open Sans" pitchFamily="34" charset="-122"/>
                <a:cs typeface="Open Sans" pitchFamily="34" charset="-120"/>
              </a:rPr>
              <a:t>Precision = 0.82</a:t>
            </a:r>
            <a:endParaRPr lang="en-US" sz="1250" dirty="0"/>
          </a:p>
        </p:txBody>
      </p:sp>
      <p:sp>
        <p:nvSpPr>
          <p:cNvPr id="57" name="Text 50"/>
          <p:cNvSpPr/>
          <p:nvPr/>
        </p:nvSpPr>
        <p:spPr>
          <a:xfrm>
            <a:off x="7396877" y="6041588"/>
            <a:ext cx="6661547"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33F70"/>
                </a:solidFill>
                <a:latin typeface="Open Sans" pitchFamily="34" charset="0"/>
                <a:ea typeface="Open Sans" pitchFamily="34" charset="-122"/>
                <a:cs typeface="Open Sans" pitchFamily="34" charset="-120"/>
              </a:rPr>
              <a:t>Recall = 0.76</a:t>
            </a:r>
            <a:endParaRPr lang="en-US" sz="1250" dirty="0"/>
          </a:p>
        </p:txBody>
      </p:sp>
      <p:sp>
        <p:nvSpPr>
          <p:cNvPr id="58" name="Text 51"/>
          <p:cNvSpPr/>
          <p:nvPr/>
        </p:nvSpPr>
        <p:spPr>
          <a:xfrm>
            <a:off x="7396877" y="6360200"/>
            <a:ext cx="6661547"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33F70"/>
                </a:solidFill>
                <a:latin typeface="Open Sans" pitchFamily="34" charset="0"/>
                <a:ea typeface="Open Sans" pitchFamily="34" charset="-122"/>
                <a:cs typeface="Open Sans" pitchFamily="34" charset="-120"/>
              </a:rPr>
              <a:t>F1-score = 0.79</a:t>
            </a:r>
            <a:endParaRPr lang="en-US" sz="1250" dirty="0"/>
          </a:p>
        </p:txBody>
      </p:sp>
      <p:sp>
        <p:nvSpPr>
          <p:cNvPr id="59" name="Text 52"/>
          <p:cNvSpPr/>
          <p:nvPr/>
        </p:nvSpPr>
        <p:spPr>
          <a:xfrm>
            <a:off x="7396877" y="6678811"/>
            <a:ext cx="6661547"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33F70"/>
                </a:solidFill>
                <a:latin typeface="Open Sans" pitchFamily="34" charset="0"/>
                <a:ea typeface="Open Sans" pitchFamily="34" charset="-122"/>
                <a:cs typeface="Open Sans" pitchFamily="34" charset="-120"/>
              </a:rPr>
              <a:t>AUC = 0.86</a:t>
            </a:r>
            <a:endParaRPr lang="en-US" sz="1250" dirty="0"/>
          </a:p>
        </p:txBody>
      </p:sp>
      <p:sp>
        <p:nvSpPr>
          <p:cNvPr id="60" name="Text 53"/>
          <p:cNvSpPr/>
          <p:nvPr/>
        </p:nvSpPr>
        <p:spPr>
          <a:xfrm>
            <a:off x="7396877" y="7038261"/>
            <a:ext cx="6661547" cy="261461"/>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This indicates strong prediction capability.</a:t>
            </a:r>
            <a:endParaRPr lang="en-US" sz="12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903565"/>
            <a:ext cx="7141012" cy="566976"/>
          </a:xfrm>
          <a:prstGeom prst="rect">
            <a:avLst/>
          </a:prstGeom>
          <a:noFill/>
          <a:ln/>
        </p:spPr>
        <p:txBody>
          <a:bodyPr wrap="non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General Solution Process</a:t>
            </a:r>
            <a:endParaRPr lang="en-US" sz="3550" dirty="0"/>
          </a:p>
        </p:txBody>
      </p:sp>
      <p:sp>
        <p:nvSpPr>
          <p:cNvPr id="3" name="Text 1"/>
          <p:cNvSpPr/>
          <p:nvPr/>
        </p:nvSpPr>
        <p:spPr>
          <a:xfrm>
            <a:off x="793790" y="192416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general process of software defect prediction consists of the following main steps:</a:t>
            </a:r>
            <a:endParaRPr lang="en-US" sz="1750" dirty="0"/>
          </a:p>
        </p:txBody>
      </p:sp>
      <p:sp>
        <p:nvSpPr>
          <p:cNvPr id="4" name="Text 2"/>
          <p:cNvSpPr/>
          <p:nvPr/>
        </p:nvSpPr>
        <p:spPr>
          <a:xfrm>
            <a:off x="793790" y="2542223"/>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Unbounded Light" pitchFamily="34" charset="0"/>
                <a:ea typeface="Unbounded Light" pitchFamily="34" charset="-122"/>
                <a:cs typeface="Unbounded Light" pitchFamily="34" charset="-120"/>
              </a:rPr>
              <a:t>01</a:t>
            </a:r>
            <a:endParaRPr lang="en-US" sz="1750" dirty="0"/>
          </a:p>
        </p:txBody>
      </p:sp>
      <p:sp>
        <p:nvSpPr>
          <p:cNvPr id="5" name="Shape 3"/>
          <p:cNvSpPr/>
          <p:nvPr/>
        </p:nvSpPr>
        <p:spPr>
          <a:xfrm>
            <a:off x="793790" y="2897267"/>
            <a:ext cx="4196358" cy="30480"/>
          </a:xfrm>
          <a:prstGeom prst="rect">
            <a:avLst/>
          </a:prstGeom>
          <a:solidFill>
            <a:srgbClr val="26A688"/>
          </a:solidFill>
          <a:ln/>
        </p:spPr>
      </p:sp>
      <p:sp>
        <p:nvSpPr>
          <p:cNvPr id="6" name="Text 4"/>
          <p:cNvSpPr/>
          <p:nvPr/>
        </p:nvSpPr>
        <p:spPr>
          <a:xfrm>
            <a:off x="793790" y="307157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Data Collection</a:t>
            </a:r>
            <a:endParaRPr lang="en-US" sz="2200" dirty="0"/>
          </a:p>
        </p:txBody>
      </p:sp>
      <p:sp>
        <p:nvSpPr>
          <p:cNvPr id="7" name="Text 5"/>
          <p:cNvSpPr/>
          <p:nvPr/>
        </p:nvSpPr>
        <p:spPr>
          <a:xfrm>
            <a:off x="793790" y="3561993"/>
            <a:ext cx="4196358"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Gather historical project data, including version control logs, change history, and bug reports.</a:t>
            </a:r>
            <a:endParaRPr lang="en-US" sz="1750" dirty="0"/>
          </a:p>
        </p:txBody>
      </p:sp>
      <p:sp>
        <p:nvSpPr>
          <p:cNvPr id="8" name="Text 6"/>
          <p:cNvSpPr/>
          <p:nvPr/>
        </p:nvSpPr>
        <p:spPr>
          <a:xfrm>
            <a:off x="5216962" y="2542223"/>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Unbounded Light" pitchFamily="34" charset="0"/>
                <a:ea typeface="Unbounded Light" pitchFamily="34" charset="-122"/>
                <a:cs typeface="Unbounded Light" pitchFamily="34" charset="-120"/>
              </a:rPr>
              <a:t>02</a:t>
            </a:r>
            <a:endParaRPr lang="en-US" sz="1750" dirty="0"/>
          </a:p>
        </p:txBody>
      </p:sp>
      <p:sp>
        <p:nvSpPr>
          <p:cNvPr id="9" name="Shape 7"/>
          <p:cNvSpPr/>
          <p:nvPr/>
        </p:nvSpPr>
        <p:spPr>
          <a:xfrm>
            <a:off x="5216962" y="2897267"/>
            <a:ext cx="4196358" cy="30480"/>
          </a:xfrm>
          <a:prstGeom prst="rect">
            <a:avLst/>
          </a:prstGeom>
          <a:solidFill>
            <a:srgbClr val="26A688"/>
          </a:solidFill>
          <a:ln/>
        </p:spPr>
      </p:sp>
      <p:sp>
        <p:nvSpPr>
          <p:cNvPr id="10" name="Text 8"/>
          <p:cNvSpPr/>
          <p:nvPr/>
        </p:nvSpPr>
        <p:spPr>
          <a:xfrm>
            <a:off x="5216962" y="3071574"/>
            <a:ext cx="3381256"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Feature Extraction</a:t>
            </a:r>
            <a:endParaRPr lang="en-US" sz="2200" dirty="0"/>
          </a:p>
        </p:txBody>
      </p:sp>
      <p:sp>
        <p:nvSpPr>
          <p:cNvPr id="11" name="Text 9"/>
          <p:cNvSpPr/>
          <p:nvPr/>
        </p:nvSpPr>
        <p:spPr>
          <a:xfrm>
            <a:off x="5216962" y="3561993"/>
            <a:ext cx="4196358"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Compute software metrics such as complexity, coupling, cohesion, and code churn.</a:t>
            </a:r>
            <a:endParaRPr lang="en-US" sz="1750" dirty="0"/>
          </a:p>
        </p:txBody>
      </p:sp>
      <p:sp>
        <p:nvSpPr>
          <p:cNvPr id="12" name="Text 10"/>
          <p:cNvSpPr/>
          <p:nvPr/>
        </p:nvSpPr>
        <p:spPr>
          <a:xfrm>
            <a:off x="9640133" y="2542223"/>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Unbounded Light" pitchFamily="34" charset="0"/>
                <a:ea typeface="Unbounded Light" pitchFamily="34" charset="-122"/>
                <a:cs typeface="Unbounded Light" pitchFamily="34" charset="-120"/>
              </a:rPr>
              <a:t>03</a:t>
            </a:r>
            <a:endParaRPr lang="en-US" sz="1750" dirty="0"/>
          </a:p>
        </p:txBody>
      </p:sp>
      <p:sp>
        <p:nvSpPr>
          <p:cNvPr id="13" name="Shape 11"/>
          <p:cNvSpPr/>
          <p:nvPr/>
        </p:nvSpPr>
        <p:spPr>
          <a:xfrm>
            <a:off x="9640133" y="2897267"/>
            <a:ext cx="4196358" cy="30480"/>
          </a:xfrm>
          <a:prstGeom prst="rect">
            <a:avLst/>
          </a:prstGeom>
          <a:solidFill>
            <a:srgbClr val="26A688"/>
          </a:solidFill>
          <a:ln/>
        </p:spPr>
      </p:sp>
      <p:sp>
        <p:nvSpPr>
          <p:cNvPr id="14" name="Text 12"/>
          <p:cNvSpPr/>
          <p:nvPr/>
        </p:nvSpPr>
        <p:spPr>
          <a:xfrm>
            <a:off x="9640133" y="3071574"/>
            <a:ext cx="3556397"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Data Preprocessing</a:t>
            </a:r>
            <a:endParaRPr lang="en-US" sz="2200" dirty="0"/>
          </a:p>
        </p:txBody>
      </p:sp>
      <p:sp>
        <p:nvSpPr>
          <p:cNvPr id="15" name="Text 13"/>
          <p:cNvSpPr/>
          <p:nvPr/>
        </p:nvSpPr>
        <p:spPr>
          <a:xfrm>
            <a:off x="9640133" y="3561993"/>
            <a:ext cx="4196358"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Clean and normalize the data, handle missing values, and balance the dataset using techniques like SMOTE.</a:t>
            </a:r>
            <a:endParaRPr lang="en-US" sz="1750" dirty="0"/>
          </a:p>
        </p:txBody>
      </p:sp>
      <p:sp>
        <p:nvSpPr>
          <p:cNvPr id="16" name="Text 14"/>
          <p:cNvSpPr/>
          <p:nvPr/>
        </p:nvSpPr>
        <p:spPr>
          <a:xfrm>
            <a:off x="793790" y="5047536"/>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Unbounded Light" pitchFamily="34" charset="0"/>
                <a:ea typeface="Unbounded Light" pitchFamily="34" charset="-122"/>
                <a:cs typeface="Unbounded Light" pitchFamily="34" charset="-120"/>
              </a:rPr>
              <a:t>04</a:t>
            </a:r>
            <a:endParaRPr lang="en-US" sz="1750" dirty="0"/>
          </a:p>
        </p:txBody>
      </p:sp>
      <p:sp>
        <p:nvSpPr>
          <p:cNvPr id="17" name="Shape 15"/>
          <p:cNvSpPr/>
          <p:nvPr/>
        </p:nvSpPr>
        <p:spPr>
          <a:xfrm>
            <a:off x="793790" y="5402580"/>
            <a:ext cx="6407944" cy="30480"/>
          </a:xfrm>
          <a:prstGeom prst="rect">
            <a:avLst/>
          </a:prstGeom>
          <a:solidFill>
            <a:srgbClr val="26A688"/>
          </a:solidFill>
          <a:ln/>
        </p:spPr>
      </p:sp>
      <p:sp>
        <p:nvSpPr>
          <p:cNvPr id="18" name="Text 16"/>
          <p:cNvSpPr/>
          <p:nvPr/>
        </p:nvSpPr>
        <p:spPr>
          <a:xfrm>
            <a:off x="793790" y="557688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Model Building</a:t>
            </a:r>
            <a:endParaRPr lang="en-US" sz="2200" dirty="0"/>
          </a:p>
        </p:txBody>
      </p:sp>
      <p:sp>
        <p:nvSpPr>
          <p:cNvPr id="19" name="Text 17"/>
          <p:cNvSpPr/>
          <p:nvPr/>
        </p:nvSpPr>
        <p:spPr>
          <a:xfrm>
            <a:off x="793790" y="6067306"/>
            <a:ext cx="6407944"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Train classification models using machine learning or deep learning algorithms to predict whether a module is defective or not.</a:t>
            </a:r>
            <a:endParaRPr lang="en-US" sz="1750" dirty="0"/>
          </a:p>
        </p:txBody>
      </p:sp>
      <p:sp>
        <p:nvSpPr>
          <p:cNvPr id="20" name="Text 18"/>
          <p:cNvSpPr/>
          <p:nvPr/>
        </p:nvSpPr>
        <p:spPr>
          <a:xfrm>
            <a:off x="7428548" y="5047536"/>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Unbounded Light" pitchFamily="34" charset="0"/>
                <a:ea typeface="Unbounded Light" pitchFamily="34" charset="-122"/>
                <a:cs typeface="Unbounded Light" pitchFamily="34" charset="-120"/>
              </a:rPr>
              <a:t>05</a:t>
            </a:r>
            <a:endParaRPr lang="en-US" sz="1750" dirty="0"/>
          </a:p>
        </p:txBody>
      </p:sp>
      <p:sp>
        <p:nvSpPr>
          <p:cNvPr id="21" name="Shape 19"/>
          <p:cNvSpPr/>
          <p:nvPr/>
        </p:nvSpPr>
        <p:spPr>
          <a:xfrm>
            <a:off x="7428548" y="5402580"/>
            <a:ext cx="6407944" cy="30480"/>
          </a:xfrm>
          <a:prstGeom prst="rect">
            <a:avLst/>
          </a:prstGeom>
          <a:solidFill>
            <a:srgbClr val="26A688"/>
          </a:solidFill>
          <a:ln/>
        </p:spPr>
      </p:sp>
      <p:sp>
        <p:nvSpPr>
          <p:cNvPr id="22" name="Text 20"/>
          <p:cNvSpPr/>
          <p:nvPr/>
        </p:nvSpPr>
        <p:spPr>
          <a:xfrm>
            <a:off x="7428548" y="557688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Evaluation</a:t>
            </a:r>
            <a:endParaRPr lang="en-US" sz="2200" dirty="0"/>
          </a:p>
        </p:txBody>
      </p:sp>
      <p:sp>
        <p:nvSpPr>
          <p:cNvPr id="23" name="Text 21"/>
          <p:cNvSpPr/>
          <p:nvPr/>
        </p:nvSpPr>
        <p:spPr>
          <a:xfrm>
            <a:off x="7428548" y="6067306"/>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Assess model performance using standard evaluation metrics.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779740"/>
            <a:ext cx="8587740" cy="566976"/>
          </a:xfrm>
          <a:prstGeom prst="rect">
            <a:avLst/>
          </a:prstGeom>
          <a:noFill/>
          <a:ln/>
        </p:spPr>
        <p:txBody>
          <a:bodyPr wrap="non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Categories of the Approaches</a:t>
            </a:r>
            <a:endParaRPr lang="en-US" sz="3550" dirty="0"/>
          </a:p>
        </p:txBody>
      </p:sp>
      <p:sp>
        <p:nvSpPr>
          <p:cNvPr id="3" name="Text 1"/>
          <p:cNvSpPr/>
          <p:nvPr/>
        </p:nvSpPr>
        <p:spPr>
          <a:xfrm>
            <a:off x="793790" y="1800344"/>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main categories of defect prediction approaches include:</a:t>
            </a:r>
            <a:endParaRPr lang="en-US" sz="1750" dirty="0"/>
          </a:p>
        </p:txBody>
      </p:sp>
      <p:sp>
        <p:nvSpPr>
          <p:cNvPr id="4" name="Shape 2"/>
          <p:cNvSpPr/>
          <p:nvPr/>
        </p:nvSpPr>
        <p:spPr>
          <a:xfrm>
            <a:off x="793790" y="2418398"/>
            <a:ext cx="6407944" cy="2402324"/>
          </a:xfrm>
          <a:prstGeom prst="roundRect">
            <a:avLst>
              <a:gd name="adj" fmla="val 3966"/>
            </a:avLst>
          </a:prstGeom>
          <a:solidFill>
            <a:srgbClr val="D6F5EE"/>
          </a:solidFill>
          <a:ln w="7620">
            <a:solidFill>
              <a:srgbClr val="BCDBD4"/>
            </a:solidFill>
            <a:prstDash val="solid"/>
          </a:ln>
        </p:spPr>
      </p:sp>
      <p:sp>
        <p:nvSpPr>
          <p:cNvPr id="5" name="Text 3"/>
          <p:cNvSpPr/>
          <p:nvPr/>
        </p:nvSpPr>
        <p:spPr>
          <a:xfrm>
            <a:off x="1028224" y="2652832"/>
            <a:ext cx="5939076" cy="70866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Machine Learning-based Approaches</a:t>
            </a:r>
            <a:endParaRPr lang="en-US" sz="2200" dirty="0"/>
          </a:p>
        </p:txBody>
      </p:sp>
      <p:sp>
        <p:nvSpPr>
          <p:cNvPr id="6" name="Text 4"/>
          <p:cNvSpPr/>
          <p:nvPr/>
        </p:nvSpPr>
        <p:spPr>
          <a:xfrm>
            <a:off x="1028224" y="3497580"/>
            <a:ext cx="5939076"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Utilize traditional models such as Logistic Regression, Random Forest, Decision Tree, and Support Vector Machine (SVM).</a:t>
            </a:r>
            <a:endParaRPr lang="en-US" sz="1750" dirty="0"/>
          </a:p>
        </p:txBody>
      </p:sp>
      <p:sp>
        <p:nvSpPr>
          <p:cNvPr id="7" name="Shape 5"/>
          <p:cNvSpPr/>
          <p:nvPr/>
        </p:nvSpPr>
        <p:spPr>
          <a:xfrm>
            <a:off x="7428548" y="2418398"/>
            <a:ext cx="6408063" cy="2402324"/>
          </a:xfrm>
          <a:prstGeom prst="roundRect">
            <a:avLst>
              <a:gd name="adj" fmla="val 3966"/>
            </a:avLst>
          </a:prstGeom>
          <a:solidFill>
            <a:srgbClr val="D6F5EE"/>
          </a:solidFill>
          <a:ln w="7620">
            <a:solidFill>
              <a:srgbClr val="BCDBD4"/>
            </a:solidFill>
            <a:prstDash val="solid"/>
          </a:ln>
        </p:spPr>
      </p:sp>
      <p:sp>
        <p:nvSpPr>
          <p:cNvPr id="8" name="Text 6"/>
          <p:cNvSpPr/>
          <p:nvPr/>
        </p:nvSpPr>
        <p:spPr>
          <a:xfrm>
            <a:off x="7662982" y="2652832"/>
            <a:ext cx="5939195" cy="70866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Deep Learning-based Approaches</a:t>
            </a:r>
            <a:endParaRPr lang="en-US" sz="2200" dirty="0"/>
          </a:p>
        </p:txBody>
      </p:sp>
      <p:sp>
        <p:nvSpPr>
          <p:cNvPr id="9" name="Text 7"/>
          <p:cNvSpPr/>
          <p:nvPr/>
        </p:nvSpPr>
        <p:spPr>
          <a:xfrm>
            <a:off x="7662982" y="3497580"/>
            <a:ext cx="5939195"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Apply neural networks (e.g., CNN, LSTM, or DNN) to automatically learn feature representations from code metrics or text.</a:t>
            </a:r>
            <a:endParaRPr lang="en-US" sz="1750" dirty="0"/>
          </a:p>
        </p:txBody>
      </p:sp>
      <p:sp>
        <p:nvSpPr>
          <p:cNvPr id="10" name="Shape 8"/>
          <p:cNvSpPr/>
          <p:nvPr/>
        </p:nvSpPr>
        <p:spPr>
          <a:xfrm>
            <a:off x="793790" y="5047536"/>
            <a:ext cx="6407944" cy="2402324"/>
          </a:xfrm>
          <a:prstGeom prst="roundRect">
            <a:avLst>
              <a:gd name="adj" fmla="val 3966"/>
            </a:avLst>
          </a:prstGeom>
          <a:solidFill>
            <a:srgbClr val="D6F5EE"/>
          </a:solidFill>
          <a:ln w="7620">
            <a:solidFill>
              <a:srgbClr val="BCDBD4"/>
            </a:solidFill>
            <a:prstDash val="solid"/>
          </a:ln>
        </p:spPr>
      </p:sp>
      <p:sp>
        <p:nvSpPr>
          <p:cNvPr id="11" name="Text 9"/>
          <p:cNvSpPr/>
          <p:nvPr/>
        </p:nvSpPr>
        <p:spPr>
          <a:xfrm>
            <a:off x="1028224" y="5281970"/>
            <a:ext cx="5939076" cy="70866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Cross-Project Defect Prediction (CPDP)</a:t>
            </a:r>
            <a:endParaRPr lang="en-US" sz="2200" dirty="0"/>
          </a:p>
        </p:txBody>
      </p:sp>
      <p:sp>
        <p:nvSpPr>
          <p:cNvPr id="12" name="Text 10"/>
          <p:cNvSpPr/>
          <p:nvPr/>
        </p:nvSpPr>
        <p:spPr>
          <a:xfrm>
            <a:off x="1028224" y="6126718"/>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Train models on one project and apply them to another when labeled data is unavailable for the target project.</a:t>
            </a:r>
            <a:endParaRPr lang="en-US" sz="1750" dirty="0"/>
          </a:p>
        </p:txBody>
      </p:sp>
      <p:sp>
        <p:nvSpPr>
          <p:cNvPr id="13" name="Shape 11"/>
          <p:cNvSpPr/>
          <p:nvPr/>
        </p:nvSpPr>
        <p:spPr>
          <a:xfrm>
            <a:off x="7428548" y="5047536"/>
            <a:ext cx="6408063" cy="2402324"/>
          </a:xfrm>
          <a:prstGeom prst="roundRect">
            <a:avLst>
              <a:gd name="adj" fmla="val 3966"/>
            </a:avLst>
          </a:prstGeom>
          <a:solidFill>
            <a:srgbClr val="D6F5EE"/>
          </a:solidFill>
          <a:ln w="7620">
            <a:solidFill>
              <a:srgbClr val="BCDBD4"/>
            </a:solidFill>
            <a:prstDash val="solid"/>
          </a:ln>
        </p:spPr>
      </p:sp>
      <p:sp>
        <p:nvSpPr>
          <p:cNvPr id="14" name="Text 12"/>
          <p:cNvSpPr/>
          <p:nvPr/>
        </p:nvSpPr>
        <p:spPr>
          <a:xfrm>
            <a:off x="7662982" y="5281970"/>
            <a:ext cx="5939195" cy="70866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Transfer Learning / Domain Adaptation</a:t>
            </a:r>
            <a:endParaRPr lang="en-US" sz="2200" dirty="0"/>
          </a:p>
        </p:txBody>
      </p:sp>
      <p:sp>
        <p:nvSpPr>
          <p:cNvPr id="15" name="Text 13"/>
          <p:cNvSpPr/>
          <p:nvPr/>
        </p:nvSpPr>
        <p:spPr>
          <a:xfrm>
            <a:off x="7662982" y="6126718"/>
            <a:ext cx="5939195"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Enhance model generalization across different projects or programming languages using knowledge transfer techniques.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2878693"/>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Conclusion</a:t>
            </a:r>
            <a:endParaRPr lang="en-US" sz="3550" dirty="0"/>
          </a:p>
        </p:txBody>
      </p:sp>
      <p:sp>
        <p:nvSpPr>
          <p:cNvPr id="3" name="Text 1"/>
          <p:cNvSpPr/>
          <p:nvPr/>
        </p:nvSpPr>
        <p:spPr>
          <a:xfrm>
            <a:off x="793790" y="3899297"/>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Defect prediction has become an essential research topic in software engineering as software systems grow in size and complexity. Although no single model can achieve perfect prediction across all projects, combining software metrics, repository mining, and advanced learning techniques—especially </a:t>
            </a:r>
            <a:pPr algn="l" indent="0" marL="0">
              <a:lnSpc>
                <a:spcPts val="2850"/>
              </a:lnSpc>
              <a:buNone/>
            </a:pPr>
            <a:r>
              <a:rPr lang="en-US" sz="1750" b="1" dirty="0">
                <a:solidFill>
                  <a:srgbClr val="000000"/>
                </a:solidFill>
                <a:latin typeface="Open Sans" pitchFamily="34" charset="0"/>
                <a:ea typeface="Open Sans" pitchFamily="34" charset="-122"/>
                <a:cs typeface="Open Sans" pitchFamily="34" charset="-120"/>
              </a:rPr>
              <a:t>deep learning and transfer learning</a:t>
            </a:r>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—offers promising results for improving software quality and reducing development cost.</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47474" y="587335"/>
            <a:ext cx="13135451" cy="1067991"/>
          </a:xfrm>
          <a:prstGeom prst="rect">
            <a:avLst/>
          </a:prstGeom>
          <a:noFill/>
          <a:ln/>
        </p:spPr>
        <p:txBody>
          <a:bodyPr wrap="square" lIns="0" tIns="0" rIns="0" bIns="0" rtlCol="0" anchor="t"/>
          <a:lstStyle/>
          <a:p>
            <a:pPr algn="l" indent="0" marL="0">
              <a:lnSpc>
                <a:spcPts val="4200"/>
              </a:lnSpc>
              <a:buNone/>
            </a:pPr>
            <a:r>
              <a:rPr lang="en-US" sz="3350" b="1" dirty="0">
                <a:solidFill>
                  <a:srgbClr val="333F70"/>
                </a:solidFill>
                <a:latin typeface="Unbounded Bold" pitchFamily="34" charset="0"/>
                <a:ea typeface="Unbounded Bold" pitchFamily="34" charset="-122"/>
                <a:cs typeface="Unbounded Bold" pitchFamily="34" charset="-120"/>
              </a:rPr>
              <a:t>A Large-Scale Empirical Study of Just-In-Time Quality Assurance 2013</a:t>
            </a:r>
            <a:endParaRPr lang="en-US" sz="3350" dirty="0"/>
          </a:p>
        </p:txBody>
      </p:sp>
      <p:sp>
        <p:nvSpPr>
          <p:cNvPr id="3" name="Text 1"/>
          <p:cNvSpPr/>
          <p:nvPr/>
        </p:nvSpPr>
        <p:spPr>
          <a:xfrm>
            <a:off x="747474" y="2082403"/>
            <a:ext cx="13135451" cy="341709"/>
          </a:xfrm>
          <a:prstGeom prst="rect">
            <a:avLst/>
          </a:prstGeom>
          <a:noFill/>
          <a:ln/>
        </p:spPr>
        <p:txBody>
          <a:bodyPr wrap="none" lIns="0" tIns="0" rIns="0" bIns="0" rtlCol="0" anchor="t"/>
          <a:lstStyle/>
          <a:p>
            <a:pPr algn="l" indent="0" marL="0">
              <a:lnSpc>
                <a:spcPts val="2650"/>
              </a:lnSpc>
              <a:buNone/>
            </a:pPr>
            <a:r>
              <a:rPr lang="en-US" sz="1650" b="1" dirty="0">
                <a:solidFill>
                  <a:srgbClr val="333F70"/>
                </a:solidFill>
                <a:latin typeface="Open Sans" pitchFamily="34" charset="0"/>
                <a:ea typeface="Open Sans" pitchFamily="34" charset="-122"/>
                <a:cs typeface="Open Sans" pitchFamily="34" charset="-120"/>
              </a:rPr>
              <a:t>Authors:</a:t>
            </a:r>
            <a:pPr algn="l" indent="0" marL="0">
              <a:lnSpc>
                <a:spcPts val="2650"/>
              </a:lnSpc>
              <a:buNone/>
            </a:pPr>
            <a:r>
              <a:rPr lang="en-US" sz="1650" dirty="0">
                <a:solidFill>
                  <a:srgbClr val="333F70"/>
                </a:solidFill>
                <a:latin typeface="Open Sans" pitchFamily="34" charset="0"/>
                <a:ea typeface="Open Sans" pitchFamily="34" charset="-122"/>
                <a:cs typeface="Open Sans" pitchFamily="34" charset="-120"/>
              </a:rPr>
              <a:t> Yasutaka Kamei, Andrew McIntosh, Shane McIntosh, Ahmed E. Hassan, Naoyasu Ubayashi</a:t>
            </a:r>
            <a:endParaRPr lang="en-US" sz="1650" dirty="0"/>
          </a:p>
        </p:txBody>
      </p:sp>
      <p:sp>
        <p:nvSpPr>
          <p:cNvPr id="4" name="Text 2"/>
          <p:cNvSpPr/>
          <p:nvPr/>
        </p:nvSpPr>
        <p:spPr>
          <a:xfrm>
            <a:off x="747474" y="2664381"/>
            <a:ext cx="13135451" cy="341709"/>
          </a:xfrm>
          <a:prstGeom prst="rect">
            <a:avLst/>
          </a:prstGeom>
          <a:noFill/>
          <a:ln/>
        </p:spPr>
        <p:txBody>
          <a:bodyPr wrap="none" lIns="0" tIns="0" rIns="0" bIns="0" rtlCol="0" anchor="t"/>
          <a:lstStyle/>
          <a:p>
            <a:pPr algn="l" indent="0" marL="0">
              <a:lnSpc>
                <a:spcPts val="2650"/>
              </a:lnSpc>
              <a:buNone/>
            </a:pPr>
            <a:r>
              <a:rPr lang="en-US" sz="1650" b="1" dirty="0">
                <a:solidFill>
                  <a:srgbClr val="333F70"/>
                </a:solidFill>
                <a:latin typeface="Open Sans" pitchFamily="34" charset="0"/>
                <a:ea typeface="Open Sans" pitchFamily="34" charset="-122"/>
                <a:cs typeface="Open Sans" pitchFamily="34" charset="-120"/>
              </a:rPr>
              <a:t>Published in:</a:t>
            </a:r>
            <a:pPr algn="l" indent="0" marL="0">
              <a:lnSpc>
                <a:spcPts val="2650"/>
              </a:lnSpc>
              <a:buNone/>
            </a:pPr>
            <a:r>
              <a:rPr lang="en-US" sz="1650" dirty="0">
                <a:solidFill>
                  <a:srgbClr val="333F70"/>
                </a:solidFill>
                <a:latin typeface="Open Sans" pitchFamily="34" charset="0"/>
                <a:ea typeface="Open Sans" pitchFamily="34" charset="-122"/>
                <a:cs typeface="Open Sans" pitchFamily="34" charset="-120"/>
              </a:rPr>
              <a:t> IEEE Transactions on Software Engineering (TSE)</a:t>
            </a:r>
            <a:endParaRPr lang="en-US" sz="1650" dirty="0"/>
          </a:p>
        </p:txBody>
      </p:sp>
      <p:sp>
        <p:nvSpPr>
          <p:cNvPr id="5" name="Shape 3"/>
          <p:cNvSpPr/>
          <p:nvPr/>
        </p:nvSpPr>
        <p:spPr>
          <a:xfrm>
            <a:off x="747474" y="3353093"/>
            <a:ext cx="13135451" cy="34290"/>
          </a:xfrm>
          <a:prstGeom prst="rect">
            <a:avLst/>
          </a:prstGeom>
          <a:solidFill>
            <a:srgbClr val="333F70">
              <a:alpha val="50000"/>
            </a:srgbClr>
          </a:solidFill>
          <a:ln/>
        </p:spPr>
      </p:sp>
      <p:sp>
        <p:nvSpPr>
          <p:cNvPr id="6" name="Text 4"/>
          <p:cNvSpPr/>
          <p:nvPr/>
        </p:nvSpPr>
        <p:spPr>
          <a:xfrm>
            <a:off x="747474" y="3707606"/>
            <a:ext cx="4293037" cy="400407"/>
          </a:xfrm>
          <a:prstGeom prst="rect">
            <a:avLst/>
          </a:prstGeom>
          <a:noFill/>
          <a:ln/>
        </p:spPr>
        <p:txBody>
          <a:bodyPr wrap="none" lIns="0" tIns="0" rIns="0" bIns="0" rtlCol="0" anchor="t"/>
          <a:lstStyle/>
          <a:p>
            <a:pPr algn="l" indent="0" marL="0">
              <a:lnSpc>
                <a:spcPts val="3150"/>
              </a:lnSpc>
              <a:buNone/>
            </a:pPr>
            <a:r>
              <a:rPr lang="en-US" sz="2500" b="1" dirty="0">
                <a:solidFill>
                  <a:srgbClr val="333F70"/>
                </a:solidFill>
                <a:latin typeface="Unbounded Bold" pitchFamily="34" charset="0"/>
                <a:ea typeface="Unbounded Bold" pitchFamily="34" charset="-122"/>
                <a:cs typeface="Unbounded Bold" pitchFamily="34" charset="-120"/>
              </a:rPr>
              <a:t>1. Problem Statement</a:t>
            </a:r>
            <a:endParaRPr lang="en-US" sz="2500" dirty="0"/>
          </a:p>
        </p:txBody>
      </p:sp>
      <p:sp>
        <p:nvSpPr>
          <p:cNvPr id="7" name="Text 5"/>
          <p:cNvSpPr/>
          <p:nvPr/>
        </p:nvSpPr>
        <p:spPr>
          <a:xfrm>
            <a:off x="747474" y="4428292"/>
            <a:ext cx="13135451" cy="341709"/>
          </a:xfrm>
          <a:prstGeom prst="rect">
            <a:avLst/>
          </a:prstGeom>
          <a:noFill/>
          <a:ln/>
        </p:spPr>
        <p:txBody>
          <a:bodyPr wrap="none" lIns="0" tIns="0" rIns="0" bIns="0" rtlCol="0" anchor="t"/>
          <a:lstStyle/>
          <a:p>
            <a:pPr algn="l" indent="0" marL="0">
              <a:lnSpc>
                <a:spcPts val="2650"/>
              </a:lnSpc>
              <a:buNone/>
            </a:pPr>
            <a:r>
              <a:rPr lang="en-US" sz="1650" dirty="0">
                <a:solidFill>
                  <a:srgbClr val="333F70"/>
                </a:solidFill>
                <a:latin typeface="Open Sans" pitchFamily="34" charset="0"/>
                <a:ea typeface="Open Sans" pitchFamily="34" charset="-122"/>
                <a:cs typeface="Open Sans" pitchFamily="34" charset="-120"/>
              </a:rPr>
              <a:t>In most previous studies:</a:t>
            </a:r>
            <a:endParaRPr lang="en-US" sz="1650" dirty="0"/>
          </a:p>
        </p:txBody>
      </p:sp>
      <p:sp>
        <p:nvSpPr>
          <p:cNvPr id="8" name="Text 6"/>
          <p:cNvSpPr/>
          <p:nvPr/>
        </p:nvSpPr>
        <p:spPr>
          <a:xfrm>
            <a:off x="747474" y="5010269"/>
            <a:ext cx="13135451" cy="341709"/>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333F70"/>
                </a:solidFill>
                <a:latin typeface="Open Sans" pitchFamily="34" charset="0"/>
                <a:ea typeface="Open Sans" pitchFamily="34" charset="-122"/>
                <a:cs typeface="Open Sans" pitchFamily="34" charset="-120"/>
              </a:rPr>
              <a:t>Defect prediction is performed at the file or module level</a:t>
            </a:r>
            <a:endParaRPr lang="en-US" sz="1650" dirty="0"/>
          </a:p>
        </p:txBody>
      </p:sp>
      <p:sp>
        <p:nvSpPr>
          <p:cNvPr id="9" name="Text 7"/>
          <p:cNvSpPr/>
          <p:nvPr/>
        </p:nvSpPr>
        <p:spPr>
          <a:xfrm>
            <a:off x="747474" y="5426631"/>
            <a:ext cx="13135451" cy="341709"/>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333F70"/>
                </a:solidFill>
                <a:latin typeface="Open Sans" pitchFamily="34" charset="0"/>
                <a:ea typeface="Open Sans" pitchFamily="34" charset="-122"/>
                <a:cs typeface="Open Sans" pitchFamily="34" charset="-120"/>
              </a:rPr>
              <a:t>Predictions are made after the system has grown large</a:t>
            </a:r>
            <a:endParaRPr lang="en-US" sz="1650" dirty="0"/>
          </a:p>
        </p:txBody>
      </p:sp>
      <p:sp>
        <p:nvSpPr>
          <p:cNvPr id="10" name="Shape 8"/>
          <p:cNvSpPr/>
          <p:nvPr/>
        </p:nvSpPr>
        <p:spPr>
          <a:xfrm>
            <a:off x="747474" y="6008608"/>
            <a:ext cx="6460927" cy="1640681"/>
          </a:xfrm>
          <a:prstGeom prst="roundRect">
            <a:avLst>
              <a:gd name="adj" fmla="val 5467"/>
            </a:avLst>
          </a:prstGeom>
          <a:solidFill>
            <a:srgbClr val="FFFFFF"/>
          </a:solidFill>
          <a:ln w="30480">
            <a:solidFill>
              <a:srgbClr val="BCDBD4"/>
            </a:solidFill>
            <a:prstDash val="solid"/>
          </a:ln>
        </p:spPr>
      </p:sp>
      <p:sp>
        <p:nvSpPr>
          <p:cNvPr id="11" name="Text 9"/>
          <p:cNvSpPr/>
          <p:nvPr/>
        </p:nvSpPr>
        <p:spPr>
          <a:xfrm>
            <a:off x="991433" y="6252567"/>
            <a:ext cx="2669619" cy="341233"/>
          </a:xfrm>
          <a:prstGeom prst="rect">
            <a:avLst/>
          </a:prstGeom>
          <a:noFill/>
          <a:ln/>
        </p:spPr>
        <p:txBody>
          <a:bodyPr wrap="none" lIns="0" tIns="0" rIns="0" bIns="0" rtlCol="0" anchor="t"/>
          <a:lstStyle/>
          <a:p>
            <a:pPr algn="l" indent="0" marL="0">
              <a:lnSpc>
                <a:spcPts val="2600"/>
              </a:lnSpc>
              <a:buNone/>
            </a:pPr>
            <a:r>
              <a:rPr lang="en-US" sz="2100" b="1" dirty="0">
                <a:solidFill>
                  <a:srgbClr val="000000"/>
                </a:solidFill>
                <a:latin typeface="Unbounded Bold" pitchFamily="34" charset="0"/>
                <a:ea typeface="Unbounded Bold" pitchFamily="34" charset="-122"/>
                <a:cs typeface="Unbounded Bold" pitchFamily="34" charset="-120"/>
              </a:rPr>
              <a:t>❌</a:t>
            </a:r>
            <a:pPr algn="l" indent="0" marL="0">
              <a:lnSpc>
                <a:spcPts val="2600"/>
              </a:lnSpc>
              <a:buNone/>
            </a:pPr>
            <a:r>
              <a:rPr lang="en-US" sz="2100" b="1" dirty="0">
                <a:solidFill>
                  <a:srgbClr val="333F70"/>
                </a:solidFill>
                <a:latin typeface="Unbounded Bold" pitchFamily="34" charset="0"/>
                <a:ea typeface="Unbounded Bold" pitchFamily="34" charset="-122"/>
                <a:cs typeface="Unbounded Bold" pitchFamily="34" charset="-120"/>
              </a:rPr>
              <a:t> Problem:</a:t>
            </a:r>
            <a:endParaRPr lang="en-US" sz="2100" dirty="0"/>
          </a:p>
        </p:txBody>
      </p:sp>
      <p:sp>
        <p:nvSpPr>
          <p:cNvPr id="12" name="Text 10"/>
          <p:cNvSpPr/>
          <p:nvPr/>
        </p:nvSpPr>
        <p:spPr>
          <a:xfrm>
            <a:off x="991433" y="6721912"/>
            <a:ext cx="5973008" cy="683419"/>
          </a:xfrm>
          <a:prstGeom prst="rect">
            <a:avLst/>
          </a:prstGeom>
          <a:noFill/>
          <a:ln/>
        </p:spPr>
        <p:txBody>
          <a:bodyPr wrap="square" lIns="0" tIns="0" rIns="0" bIns="0" rtlCol="0" anchor="t"/>
          <a:lstStyle/>
          <a:p>
            <a:pPr algn="l" indent="0" marL="0">
              <a:lnSpc>
                <a:spcPts val="2650"/>
              </a:lnSpc>
              <a:buNone/>
            </a:pPr>
            <a:r>
              <a:rPr lang="en-US" sz="1650" dirty="0">
                <a:solidFill>
                  <a:srgbClr val="333F70"/>
                </a:solidFill>
                <a:latin typeface="Open Sans" pitchFamily="34" charset="0"/>
                <a:ea typeface="Open Sans" pitchFamily="34" charset="-122"/>
                <a:cs typeface="Open Sans" pitchFamily="34" charset="-120"/>
              </a:rPr>
              <a:t>These approaches are too late and require high inspection and testing effort.</a:t>
            </a:r>
            <a:endParaRPr lang="en-US" sz="1650" dirty="0"/>
          </a:p>
        </p:txBody>
      </p:sp>
      <p:sp>
        <p:nvSpPr>
          <p:cNvPr id="13" name="Shape 11"/>
          <p:cNvSpPr/>
          <p:nvPr/>
        </p:nvSpPr>
        <p:spPr>
          <a:xfrm>
            <a:off x="7421880" y="6008608"/>
            <a:ext cx="6461046" cy="1640681"/>
          </a:xfrm>
          <a:prstGeom prst="roundRect">
            <a:avLst>
              <a:gd name="adj" fmla="val 5467"/>
            </a:avLst>
          </a:prstGeom>
          <a:solidFill>
            <a:srgbClr val="FFFFFF"/>
          </a:solidFill>
          <a:ln w="30480">
            <a:solidFill>
              <a:srgbClr val="BCDBD4"/>
            </a:solidFill>
            <a:prstDash val="solid"/>
          </a:ln>
        </p:spPr>
      </p:sp>
      <p:sp>
        <p:nvSpPr>
          <p:cNvPr id="14" name="Text 12"/>
          <p:cNvSpPr/>
          <p:nvPr/>
        </p:nvSpPr>
        <p:spPr>
          <a:xfrm>
            <a:off x="7665839" y="6252567"/>
            <a:ext cx="4376023" cy="341233"/>
          </a:xfrm>
          <a:prstGeom prst="rect">
            <a:avLst/>
          </a:prstGeom>
          <a:noFill/>
          <a:ln/>
        </p:spPr>
        <p:txBody>
          <a:bodyPr wrap="none" lIns="0" tIns="0" rIns="0" bIns="0" rtlCol="0" anchor="t"/>
          <a:lstStyle/>
          <a:p>
            <a:pPr algn="l" indent="0" marL="0">
              <a:lnSpc>
                <a:spcPts val="2600"/>
              </a:lnSpc>
              <a:buNone/>
            </a:pPr>
            <a:r>
              <a:rPr lang="en-US" sz="2100" b="1" dirty="0">
                <a:solidFill>
                  <a:srgbClr val="000000"/>
                </a:solidFill>
                <a:latin typeface="Unbounded Bold" pitchFamily="34" charset="0"/>
                <a:ea typeface="Unbounded Bold" pitchFamily="34" charset="-122"/>
                <a:cs typeface="Unbounded Bold" pitchFamily="34" charset="-120"/>
              </a:rPr>
              <a:t>✅</a:t>
            </a:r>
            <a:pPr algn="l" indent="0" marL="0">
              <a:lnSpc>
                <a:spcPts val="2600"/>
              </a:lnSpc>
              <a:buNone/>
            </a:pPr>
            <a:r>
              <a:rPr lang="en-US" sz="2100" b="1" dirty="0">
                <a:solidFill>
                  <a:srgbClr val="333F70"/>
                </a:solidFill>
                <a:latin typeface="Unbounded Bold" pitchFamily="34" charset="0"/>
                <a:ea typeface="Unbounded Bold" pitchFamily="34" charset="-122"/>
                <a:cs typeface="Unbounded Bold" pitchFamily="34" charset="-120"/>
              </a:rPr>
              <a:t> Main Idea of This Paper:</a:t>
            </a:r>
            <a:endParaRPr lang="en-US" sz="2100" dirty="0"/>
          </a:p>
        </p:txBody>
      </p:sp>
      <p:sp>
        <p:nvSpPr>
          <p:cNvPr id="15" name="Text 13"/>
          <p:cNvSpPr/>
          <p:nvPr/>
        </p:nvSpPr>
        <p:spPr>
          <a:xfrm>
            <a:off x="7665839" y="6721912"/>
            <a:ext cx="5973128" cy="683419"/>
          </a:xfrm>
          <a:prstGeom prst="rect">
            <a:avLst/>
          </a:prstGeom>
          <a:noFill/>
          <a:ln/>
        </p:spPr>
        <p:txBody>
          <a:bodyPr wrap="square" lIns="0" tIns="0" rIns="0" bIns="0" rtlCol="0" anchor="t"/>
          <a:lstStyle/>
          <a:p>
            <a:pPr algn="l" indent="0" marL="0">
              <a:lnSpc>
                <a:spcPts val="2650"/>
              </a:lnSpc>
              <a:buNone/>
            </a:pPr>
            <a:r>
              <a:rPr lang="en-US" sz="1650" dirty="0">
                <a:solidFill>
                  <a:srgbClr val="333F70"/>
                </a:solidFill>
                <a:latin typeface="Open Sans" pitchFamily="34" charset="0"/>
                <a:ea typeface="Open Sans" pitchFamily="34" charset="-122"/>
                <a:cs typeface="Open Sans" pitchFamily="34" charset="-120"/>
              </a:rPr>
              <a:t>Predict whether a code change (commit) is defect-inducing at the time of submission.</a:t>
            </a:r>
            <a:endParaRPr lang="en-US" sz="16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569476" y="447437"/>
            <a:ext cx="6297692" cy="406718"/>
          </a:xfrm>
          <a:prstGeom prst="rect">
            <a:avLst/>
          </a:prstGeom>
          <a:noFill/>
          <a:ln/>
        </p:spPr>
        <p:txBody>
          <a:bodyPr wrap="none" lIns="0" tIns="0" rIns="0" bIns="0" rtlCol="0" anchor="t"/>
          <a:lstStyle/>
          <a:p>
            <a:pPr algn="l" indent="0" marL="0">
              <a:lnSpc>
                <a:spcPts val="3200"/>
              </a:lnSpc>
              <a:buNone/>
            </a:pPr>
            <a:r>
              <a:rPr lang="en-US" sz="2550" b="1" dirty="0">
                <a:solidFill>
                  <a:srgbClr val="333F70"/>
                </a:solidFill>
                <a:latin typeface="Unbounded Bold" pitchFamily="34" charset="0"/>
                <a:ea typeface="Unbounded Bold" pitchFamily="34" charset="-122"/>
                <a:cs typeface="Unbounded Bold" pitchFamily="34" charset="-120"/>
              </a:rPr>
              <a:t>Difference from Previous Work</a:t>
            </a:r>
            <a:endParaRPr lang="en-US" sz="2550" dirty="0"/>
          </a:p>
        </p:txBody>
      </p:sp>
      <p:sp>
        <p:nvSpPr>
          <p:cNvPr id="3" name="Shape 1"/>
          <p:cNvSpPr/>
          <p:nvPr/>
        </p:nvSpPr>
        <p:spPr>
          <a:xfrm>
            <a:off x="569476" y="1179552"/>
            <a:ext cx="13491448" cy="2369701"/>
          </a:xfrm>
          <a:prstGeom prst="roundRect">
            <a:avLst>
              <a:gd name="adj" fmla="val 2884"/>
            </a:avLst>
          </a:prstGeom>
          <a:noFill/>
          <a:ln w="7620">
            <a:solidFill>
              <a:srgbClr val="000000">
                <a:alpha val="8000"/>
              </a:srgbClr>
            </a:solidFill>
            <a:prstDash val="solid"/>
          </a:ln>
        </p:spPr>
      </p:sp>
      <p:sp>
        <p:nvSpPr>
          <p:cNvPr id="4" name="Shape 2"/>
          <p:cNvSpPr/>
          <p:nvPr/>
        </p:nvSpPr>
        <p:spPr>
          <a:xfrm>
            <a:off x="577096" y="1187172"/>
            <a:ext cx="13476208" cy="470892"/>
          </a:xfrm>
          <a:prstGeom prst="rect">
            <a:avLst/>
          </a:prstGeom>
          <a:solidFill>
            <a:srgbClr val="FFFFFF">
              <a:alpha val="4000"/>
            </a:srgbClr>
          </a:solidFill>
          <a:ln/>
        </p:spPr>
      </p:sp>
      <p:sp>
        <p:nvSpPr>
          <p:cNvPr id="5" name="Text 3"/>
          <p:cNvSpPr/>
          <p:nvPr/>
        </p:nvSpPr>
        <p:spPr>
          <a:xfrm>
            <a:off x="739973" y="1292423"/>
            <a:ext cx="3039904" cy="260390"/>
          </a:xfrm>
          <a:prstGeom prst="rect">
            <a:avLst/>
          </a:prstGeom>
          <a:noFill/>
          <a:ln/>
        </p:spPr>
        <p:txBody>
          <a:bodyPr wrap="none" lIns="0" tIns="0" rIns="0" bIns="0" rtlCol="0" anchor="t"/>
          <a:lstStyle/>
          <a:p>
            <a:pPr algn="l" indent="0" marL="0">
              <a:lnSpc>
                <a:spcPts val="2050"/>
              </a:lnSpc>
              <a:buNone/>
            </a:pPr>
            <a:r>
              <a:rPr lang="en-US" sz="1250" b="1" dirty="0">
                <a:solidFill>
                  <a:srgbClr val="333F70"/>
                </a:solidFill>
                <a:latin typeface="Open Sans" pitchFamily="34" charset="0"/>
                <a:ea typeface="Open Sans" pitchFamily="34" charset="-122"/>
                <a:cs typeface="Open Sans" pitchFamily="34" charset="-120"/>
              </a:rPr>
              <a:t>Aspect</a:t>
            </a:r>
            <a:endParaRPr lang="en-US" sz="1250" dirty="0"/>
          </a:p>
        </p:txBody>
      </p:sp>
      <p:sp>
        <p:nvSpPr>
          <p:cNvPr id="6" name="Text 4"/>
          <p:cNvSpPr/>
          <p:nvPr/>
        </p:nvSpPr>
        <p:spPr>
          <a:xfrm>
            <a:off x="4112776" y="1292423"/>
            <a:ext cx="4653201" cy="260390"/>
          </a:xfrm>
          <a:prstGeom prst="rect">
            <a:avLst/>
          </a:prstGeom>
          <a:noFill/>
          <a:ln/>
        </p:spPr>
        <p:txBody>
          <a:bodyPr wrap="none" lIns="0" tIns="0" rIns="0" bIns="0" rtlCol="0" anchor="t"/>
          <a:lstStyle/>
          <a:p>
            <a:pPr algn="l" indent="0" marL="0">
              <a:lnSpc>
                <a:spcPts val="2050"/>
              </a:lnSpc>
              <a:buNone/>
            </a:pPr>
            <a:r>
              <a:rPr lang="en-US" sz="1250" b="1" dirty="0">
                <a:solidFill>
                  <a:srgbClr val="333F70"/>
                </a:solidFill>
                <a:latin typeface="Open Sans" pitchFamily="34" charset="0"/>
                <a:ea typeface="Open Sans" pitchFamily="34" charset="-122"/>
                <a:cs typeface="Open Sans" pitchFamily="34" charset="-120"/>
              </a:rPr>
              <a:t>Previous Work</a:t>
            </a:r>
            <a:endParaRPr lang="en-US" sz="1250" dirty="0"/>
          </a:p>
        </p:txBody>
      </p:sp>
      <p:sp>
        <p:nvSpPr>
          <p:cNvPr id="7" name="Text 5"/>
          <p:cNvSpPr/>
          <p:nvPr/>
        </p:nvSpPr>
        <p:spPr>
          <a:xfrm>
            <a:off x="9098875" y="1292423"/>
            <a:ext cx="4791789" cy="260390"/>
          </a:xfrm>
          <a:prstGeom prst="rect">
            <a:avLst/>
          </a:prstGeom>
          <a:noFill/>
          <a:ln/>
        </p:spPr>
        <p:txBody>
          <a:bodyPr wrap="none" lIns="0" tIns="0" rIns="0" bIns="0" rtlCol="0" anchor="t"/>
          <a:lstStyle/>
          <a:p>
            <a:pPr algn="l" indent="0" marL="0">
              <a:lnSpc>
                <a:spcPts val="2050"/>
              </a:lnSpc>
              <a:buNone/>
            </a:pPr>
            <a:r>
              <a:rPr lang="en-US" sz="1250" b="1" dirty="0">
                <a:solidFill>
                  <a:srgbClr val="333F70"/>
                </a:solidFill>
                <a:latin typeface="Open Sans" pitchFamily="34" charset="0"/>
                <a:ea typeface="Open Sans" pitchFamily="34" charset="-122"/>
                <a:cs typeface="Open Sans" pitchFamily="34" charset="-120"/>
              </a:rPr>
              <a:t>This Paper</a:t>
            </a:r>
            <a:endParaRPr lang="en-US" sz="1250" dirty="0"/>
          </a:p>
        </p:txBody>
      </p:sp>
      <p:sp>
        <p:nvSpPr>
          <p:cNvPr id="8" name="Shape 6"/>
          <p:cNvSpPr/>
          <p:nvPr/>
        </p:nvSpPr>
        <p:spPr>
          <a:xfrm>
            <a:off x="577096" y="1658064"/>
            <a:ext cx="13476208" cy="470892"/>
          </a:xfrm>
          <a:prstGeom prst="rect">
            <a:avLst/>
          </a:prstGeom>
          <a:solidFill>
            <a:srgbClr val="000000">
              <a:alpha val="4000"/>
            </a:srgbClr>
          </a:solidFill>
          <a:ln/>
        </p:spPr>
      </p:sp>
      <p:sp>
        <p:nvSpPr>
          <p:cNvPr id="9" name="Text 7"/>
          <p:cNvSpPr/>
          <p:nvPr/>
        </p:nvSpPr>
        <p:spPr>
          <a:xfrm>
            <a:off x="739973" y="1763316"/>
            <a:ext cx="3039904" cy="260390"/>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Prediction Level</a:t>
            </a:r>
            <a:endParaRPr lang="en-US" sz="1250" dirty="0"/>
          </a:p>
        </p:txBody>
      </p:sp>
      <p:sp>
        <p:nvSpPr>
          <p:cNvPr id="10" name="Text 8"/>
          <p:cNvSpPr/>
          <p:nvPr/>
        </p:nvSpPr>
        <p:spPr>
          <a:xfrm>
            <a:off x="4112776" y="1763316"/>
            <a:ext cx="4653201" cy="260390"/>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File-level prediction</a:t>
            </a:r>
            <a:endParaRPr lang="en-US" sz="1250" dirty="0"/>
          </a:p>
        </p:txBody>
      </p:sp>
      <p:sp>
        <p:nvSpPr>
          <p:cNvPr id="11" name="Text 9"/>
          <p:cNvSpPr/>
          <p:nvPr/>
        </p:nvSpPr>
        <p:spPr>
          <a:xfrm>
            <a:off x="9098875" y="1763316"/>
            <a:ext cx="4791789" cy="260390"/>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Change-level (commit-level) prediction</a:t>
            </a:r>
            <a:endParaRPr lang="en-US" sz="1250" dirty="0"/>
          </a:p>
        </p:txBody>
      </p:sp>
      <p:sp>
        <p:nvSpPr>
          <p:cNvPr id="12" name="Shape 10"/>
          <p:cNvSpPr/>
          <p:nvPr/>
        </p:nvSpPr>
        <p:spPr>
          <a:xfrm>
            <a:off x="577096" y="2128957"/>
            <a:ext cx="13476208" cy="470892"/>
          </a:xfrm>
          <a:prstGeom prst="rect">
            <a:avLst/>
          </a:prstGeom>
          <a:solidFill>
            <a:srgbClr val="FFFFFF">
              <a:alpha val="4000"/>
            </a:srgbClr>
          </a:solidFill>
          <a:ln/>
        </p:spPr>
      </p:sp>
      <p:sp>
        <p:nvSpPr>
          <p:cNvPr id="13" name="Text 11"/>
          <p:cNvSpPr/>
          <p:nvPr/>
        </p:nvSpPr>
        <p:spPr>
          <a:xfrm>
            <a:off x="739973" y="2234208"/>
            <a:ext cx="3039904" cy="260390"/>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QA Timing</a:t>
            </a:r>
            <a:endParaRPr lang="en-US" sz="1250" dirty="0"/>
          </a:p>
        </p:txBody>
      </p:sp>
      <p:sp>
        <p:nvSpPr>
          <p:cNvPr id="14" name="Text 12"/>
          <p:cNvSpPr/>
          <p:nvPr/>
        </p:nvSpPr>
        <p:spPr>
          <a:xfrm>
            <a:off x="4112776" y="2234208"/>
            <a:ext cx="4653201" cy="260390"/>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Long-term QA</a:t>
            </a:r>
            <a:endParaRPr lang="en-US" sz="1250" dirty="0"/>
          </a:p>
        </p:txBody>
      </p:sp>
      <p:sp>
        <p:nvSpPr>
          <p:cNvPr id="15" name="Text 13"/>
          <p:cNvSpPr/>
          <p:nvPr/>
        </p:nvSpPr>
        <p:spPr>
          <a:xfrm>
            <a:off x="9098875" y="2234208"/>
            <a:ext cx="4791789" cy="260390"/>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Just-In-Time QA</a:t>
            </a:r>
            <a:endParaRPr lang="en-US" sz="1250" dirty="0"/>
          </a:p>
        </p:txBody>
      </p:sp>
      <p:sp>
        <p:nvSpPr>
          <p:cNvPr id="16" name="Shape 14"/>
          <p:cNvSpPr/>
          <p:nvPr/>
        </p:nvSpPr>
        <p:spPr>
          <a:xfrm>
            <a:off x="577096" y="2599849"/>
            <a:ext cx="13476208" cy="470892"/>
          </a:xfrm>
          <a:prstGeom prst="rect">
            <a:avLst/>
          </a:prstGeom>
          <a:solidFill>
            <a:srgbClr val="000000">
              <a:alpha val="4000"/>
            </a:srgbClr>
          </a:solidFill>
          <a:ln/>
        </p:spPr>
      </p:sp>
      <p:sp>
        <p:nvSpPr>
          <p:cNvPr id="17" name="Text 15"/>
          <p:cNvSpPr/>
          <p:nvPr/>
        </p:nvSpPr>
        <p:spPr>
          <a:xfrm>
            <a:off x="739973" y="2705100"/>
            <a:ext cx="3039904" cy="260390"/>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Effort Consideration</a:t>
            </a:r>
            <a:endParaRPr lang="en-US" sz="1250" dirty="0"/>
          </a:p>
        </p:txBody>
      </p:sp>
      <p:sp>
        <p:nvSpPr>
          <p:cNvPr id="18" name="Text 16"/>
          <p:cNvSpPr/>
          <p:nvPr/>
        </p:nvSpPr>
        <p:spPr>
          <a:xfrm>
            <a:off x="4112776" y="2705100"/>
            <a:ext cx="4653201" cy="260390"/>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Not effort-aware</a:t>
            </a:r>
            <a:endParaRPr lang="en-US" sz="1250" dirty="0"/>
          </a:p>
        </p:txBody>
      </p:sp>
      <p:sp>
        <p:nvSpPr>
          <p:cNvPr id="19" name="Text 17"/>
          <p:cNvSpPr/>
          <p:nvPr/>
        </p:nvSpPr>
        <p:spPr>
          <a:xfrm>
            <a:off x="9098875" y="2705100"/>
            <a:ext cx="4791789" cy="260390"/>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Effort-aware</a:t>
            </a:r>
            <a:endParaRPr lang="en-US" sz="1250" dirty="0"/>
          </a:p>
        </p:txBody>
      </p:sp>
      <p:sp>
        <p:nvSpPr>
          <p:cNvPr id="20" name="Shape 18"/>
          <p:cNvSpPr/>
          <p:nvPr/>
        </p:nvSpPr>
        <p:spPr>
          <a:xfrm>
            <a:off x="577096" y="3070741"/>
            <a:ext cx="13476208" cy="470892"/>
          </a:xfrm>
          <a:prstGeom prst="rect">
            <a:avLst/>
          </a:prstGeom>
          <a:solidFill>
            <a:srgbClr val="FFFFFF">
              <a:alpha val="4000"/>
            </a:srgbClr>
          </a:solidFill>
          <a:ln/>
        </p:spPr>
      </p:sp>
      <p:sp>
        <p:nvSpPr>
          <p:cNvPr id="21" name="Text 19"/>
          <p:cNvSpPr/>
          <p:nvPr/>
        </p:nvSpPr>
        <p:spPr>
          <a:xfrm>
            <a:off x="739973" y="3175992"/>
            <a:ext cx="3039904" cy="260390"/>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Project Types</a:t>
            </a:r>
            <a:endParaRPr lang="en-US" sz="1250" dirty="0"/>
          </a:p>
        </p:txBody>
      </p:sp>
      <p:sp>
        <p:nvSpPr>
          <p:cNvPr id="22" name="Text 20"/>
          <p:cNvSpPr/>
          <p:nvPr/>
        </p:nvSpPr>
        <p:spPr>
          <a:xfrm>
            <a:off x="4112776" y="3175992"/>
            <a:ext cx="4653201" cy="260390"/>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Mostly open source</a:t>
            </a:r>
            <a:endParaRPr lang="en-US" sz="1250" dirty="0"/>
          </a:p>
        </p:txBody>
      </p:sp>
      <p:sp>
        <p:nvSpPr>
          <p:cNvPr id="23" name="Text 21"/>
          <p:cNvSpPr/>
          <p:nvPr/>
        </p:nvSpPr>
        <p:spPr>
          <a:xfrm>
            <a:off x="9098875" y="3175992"/>
            <a:ext cx="4791789" cy="260390"/>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Open source + commercial</a:t>
            </a:r>
            <a:endParaRPr lang="en-US" sz="1250" dirty="0"/>
          </a:p>
        </p:txBody>
      </p:sp>
      <p:sp>
        <p:nvSpPr>
          <p:cNvPr id="24" name="Text 22"/>
          <p:cNvSpPr/>
          <p:nvPr/>
        </p:nvSpPr>
        <p:spPr>
          <a:xfrm>
            <a:off x="569476" y="3732252"/>
            <a:ext cx="13491448" cy="260390"/>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Datasets:</a:t>
            </a:r>
            <a:endParaRPr lang="en-US" sz="1250" dirty="0"/>
          </a:p>
        </p:txBody>
      </p:sp>
      <p:sp>
        <p:nvSpPr>
          <p:cNvPr id="25" name="Text 23"/>
          <p:cNvSpPr/>
          <p:nvPr/>
        </p:nvSpPr>
        <p:spPr>
          <a:xfrm>
            <a:off x="569476" y="4175641"/>
            <a:ext cx="13491448" cy="2603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33F70"/>
                </a:solidFill>
                <a:latin typeface="Open Sans" pitchFamily="34" charset="0"/>
                <a:ea typeface="Open Sans" pitchFamily="34" charset="-122"/>
                <a:cs typeface="Open Sans" pitchFamily="34" charset="-120"/>
              </a:rPr>
              <a:t>11 large projects</a:t>
            </a:r>
            <a:endParaRPr lang="en-US" sz="1250" dirty="0"/>
          </a:p>
        </p:txBody>
      </p:sp>
      <p:sp>
        <p:nvSpPr>
          <p:cNvPr id="26" name="Text 24"/>
          <p:cNvSpPr/>
          <p:nvPr/>
        </p:nvSpPr>
        <p:spPr>
          <a:xfrm>
            <a:off x="569476" y="4492942"/>
            <a:ext cx="13491448" cy="2603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33F70"/>
                </a:solidFill>
                <a:latin typeface="Open Sans" pitchFamily="34" charset="0"/>
                <a:ea typeface="Open Sans" pitchFamily="34" charset="-122"/>
                <a:cs typeface="Open Sans" pitchFamily="34" charset="-120"/>
              </a:rPr>
              <a:t>6 open source (Bugzilla, Eclipse, Mozilla, PostgreSQL, etc.)</a:t>
            </a:r>
            <a:endParaRPr lang="en-US" sz="1250" dirty="0"/>
          </a:p>
        </p:txBody>
      </p:sp>
      <p:sp>
        <p:nvSpPr>
          <p:cNvPr id="27" name="Text 25"/>
          <p:cNvSpPr/>
          <p:nvPr/>
        </p:nvSpPr>
        <p:spPr>
          <a:xfrm>
            <a:off x="569476" y="4810244"/>
            <a:ext cx="13491448" cy="2603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33F70"/>
                </a:solidFill>
                <a:latin typeface="Open Sans" pitchFamily="34" charset="0"/>
                <a:ea typeface="Open Sans" pitchFamily="34" charset="-122"/>
                <a:cs typeface="Open Sans" pitchFamily="34" charset="-120"/>
              </a:rPr>
              <a:t>5 commercial (C-1 to C-5)</a:t>
            </a:r>
            <a:endParaRPr lang="en-US" sz="1250" dirty="0"/>
          </a:p>
        </p:txBody>
      </p:sp>
      <p:sp>
        <p:nvSpPr>
          <p:cNvPr id="28" name="Text 26"/>
          <p:cNvSpPr/>
          <p:nvPr/>
        </p:nvSpPr>
        <p:spPr>
          <a:xfrm>
            <a:off x="569476" y="5253633"/>
            <a:ext cx="13491448" cy="260390"/>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Programming languages:</a:t>
            </a:r>
            <a:endParaRPr lang="en-US" sz="1250" dirty="0"/>
          </a:p>
        </p:txBody>
      </p:sp>
      <p:sp>
        <p:nvSpPr>
          <p:cNvPr id="29" name="Text 27"/>
          <p:cNvSpPr/>
          <p:nvPr/>
        </p:nvSpPr>
        <p:spPr>
          <a:xfrm>
            <a:off x="569476" y="5697022"/>
            <a:ext cx="13491448" cy="2603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33F70"/>
                </a:solidFill>
                <a:latin typeface="Open Sans" pitchFamily="34" charset="0"/>
                <a:ea typeface="Open Sans" pitchFamily="34" charset="-122"/>
                <a:cs typeface="Open Sans" pitchFamily="34" charset="-120"/>
              </a:rPr>
              <a:t>Java</a:t>
            </a:r>
            <a:endParaRPr lang="en-US" sz="1250" dirty="0"/>
          </a:p>
        </p:txBody>
      </p:sp>
      <p:sp>
        <p:nvSpPr>
          <p:cNvPr id="30" name="Text 28"/>
          <p:cNvSpPr/>
          <p:nvPr/>
        </p:nvSpPr>
        <p:spPr>
          <a:xfrm>
            <a:off x="569476" y="6014323"/>
            <a:ext cx="13491448" cy="2603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33F70"/>
                </a:solidFill>
                <a:latin typeface="Open Sans" pitchFamily="34" charset="0"/>
                <a:ea typeface="Open Sans" pitchFamily="34" charset="-122"/>
                <a:cs typeface="Open Sans" pitchFamily="34" charset="-120"/>
              </a:rPr>
              <a:t>C</a:t>
            </a:r>
            <a:endParaRPr lang="en-US" sz="1250" dirty="0"/>
          </a:p>
        </p:txBody>
      </p:sp>
      <p:sp>
        <p:nvSpPr>
          <p:cNvPr id="31" name="Text 29"/>
          <p:cNvSpPr/>
          <p:nvPr/>
        </p:nvSpPr>
        <p:spPr>
          <a:xfrm>
            <a:off x="569476" y="6331625"/>
            <a:ext cx="13491448" cy="2603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33F70"/>
                </a:solidFill>
                <a:latin typeface="Open Sans" pitchFamily="34" charset="0"/>
                <a:ea typeface="Open Sans" pitchFamily="34" charset="-122"/>
                <a:cs typeface="Open Sans" pitchFamily="34" charset="-120"/>
              </a:rPr>
              <a:t>C++</a:t>
            </a:r>
            <a:endParaRPr lang="en-US" sz="1250" dirty="0"/>
          </a:p>
        </p:txBody>
      </p:sp>
      <p:sp>
        <p:nvSpPr>
          <p:cNvPr id="32" name="Text 30"/>
          <p:cNvSpPr/>
          <p:nvPr/>
        </p:nvSpPr>
        <p:spPr>
          <a:xfrm>
            <a:off x="569476" y="6775013"/>
            <a:ext cx="13491448" cy="260390"/>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Data extracted from:</a:t>
            </a:r>
            <a:endParaRPr lang="en-US" sz="1250" dirty="0"/>
          </a:p>
        </p:txBody>
      </p:sp>
      <p:sp>
        <p:nvSpPr>
          <p:cNvPr id="33" name="Text 31"/>
          <p:cNvSpPr/>
          <p:nvPr/>
        </p:nvSpPr>
        <p:spPr>
          <a:xfrm>
            <a:off x="569476" y="7218402"/>
            <a:ext cx="13491448" cy="2603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33F70"/>
                </a:solidFill>
                <a:latin typeface="Open Sans" pitchFamily="34" charset="0"/>
                <a:ea typeface="Open Sans" pitchFamily="34" charset="-122"/>
                <a:cs typeface="Open Sans" pitchFamily="34" charset="-120"/>
              </a:rPr>
              <a:t>Version Control Systems (CVS)</a:t>
            </a:r>
            <a:endParaRPr lang="en-US" sz="1250" dirty="0"/>
          </a:p>
        </p:txBody>
      </p:sp>
      <p:sp>
        <p:nvSpPr>
          <p:cNvPr id="34" name="Text 32"/>
          <p:cNvSpPr/>
          <p:nvPr/>
        </p:nvSpPr>
        <p:spPr>
          <a:xfrm>
            <a:off x="569476" y="7535704"/>
            <a:ext cx="13491448" cy="2603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33F70"/>
                </a:solidFill>
                <a:latin typeface="Open Sans" pitchFamily="34" charset="0"/>
                <a:ea typeface="Open Sans" pitchFamily="34" charset="-122"/>
                <a:cs typeface="Open Sans" pitchFamily="34" charset="-120"/>
              </a:rPr>
              <a:t>Bug Tracking Systems (Bugzilla)</a:t>
            </a:r>
            <a:endParaRPr lang="en-US" sz="12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74502" y="608528"/>
            <a:ext cx="12596932" cy="553164"/>
          </a:xfrm>
          <a:prstGeom prst="rect">
            <a:avLst/>
          </a:prstGeom>
          <a:noFill/>
          <a:ln/>
        </p:spPr>
        <p:txBody>
          <a:bodyPr wrap="none" lIns="0" tIns="0" rIns="0" bIns="0" rtlCol="0" anchor="t"/>
          <a:lstStyle/>
          <a:p>
            <a:pPr algn="l" indent="0" marL="0">
              <a:lnSpc>
                <a:spcPts val="4350"/>
              </a:lnSpc>
              <a:buNone/>
            </a:pPr>
            <a:r>
              <a:rPr lang="en-US" sz="3450" b="1" dirty="0">
                <a:solidFill>
                  <a:srgbClr val="333F70"/>
                </a:solidFill>
                <a:latin typeface="Unbounded Bold" pitchFamily="34" charset="0"/>
                <a:ea typeface="Unbounded Bold" pitchFamily="34" charset="-122"/>
                <a:cs typeface="Unbounded Bold" pitchFamily="34" charset="-120"/>
              </a:rPr>
              <a:t>How Are Defect-Inducing Changes Identified?</a:t>
            </a:r>
            <a:endParaRPr lang="en-US" sz="3450" dirty="0"/>
          </a:p>
        </p:txBody>
      </p:sp>
      <p:sp>
        <p:nvSpPr>
          <p:cNvPr id="3" name="Text 1"/>
          <p:cNvSpPr/>
          <p:nvPr/>
        </p:nvSpPr>
        <p:spPr>
          <a:xfrm>
            <a:off x="774502" y="1604248"/>
            <a:ext cx="13081397" cy="354092"/>
          </a:xfrm>
          <a:prstGeom prst="rect">
            <a:avLst/>
          </a:prstGeom>
          <a:noFill/>
          <a:ln/>
        </p:spPr>
        <p:txBody>
          <a:bodyPr wrap="none" lIns="0" tIns="0" rIns="0" bIns="0" rtlCol="0" anchor="t"/>
          <a:lstStyle/>
          <a:p>
            <a:pPr algn="l" indent="0" marL="0">
              <a:lnSpc>
                <a:spcPts val="2750"/>
              </a:lnSpc>
              <a:buNone/>
            </a:pPr>
            <a:r>
              <a:rPr lang="en-US" sz="1700" dirty="0">
                <a:solidFill>
                  <a:srgbClr val="333F70"/>
                </a:solidFill>
                <a:latin typeface="Open Sans" pitchFamily="34" charset="0"/>
                <a:ea typeface="Open Sans" pitchFamily="34" charset="-122"/>
                <a:cs typeface="Open Sans" pitchFamily="34" charset="-120"/>
              </a:rPr>
              <a:t>The study uses the well-known SZZ algorithm:</a:t>
            </a:r>
            <a:endParaRPr lang="en-US" sz="1700" dirty="0"/>
          </a:p>
        </p:txBody>
      </p:sp>
      <p:sp>
        <p:nvSpPr>
          <p:cNvPr id="4" name="Text 2"/>
          <p:cNvSpPr/>
          <p:nvPr/>
        </p:nvSpPr>
        <p:spPr>
          <a:xfrm>
            <a:off x="774502" y="2207181"/>
            <a:ext cx="221218" cy="276582"/>
          </a:xfrm>
          <a:prstGeom prst="rect">
            <a:avLst/>
          </a:prstGeom>
          <a:noFill/>
          <a:ln/>
        </p:spPr>
        <p:txBody>
          <a:bodyPr wrap="none" lIns="0" tIns="0" rIns="0" bIns="0" rtlCol="0" anchor="t"/>
          <a:lstStyle/>
          <a:p>
            <a:pPr algn="l" indent="0" marL="0">
              <a:lnSpc>
                <a:spcPts val="2750"/>
              </a:lnSpc>
              <a:buNone/>
            </a:pPr>
            <a:r>
              <a:rPr lang="en-US" sz="1700" dirty="0">
                <a:solidFill>
                  <a:srgbClr val="333F70"/>
                </a:solidFill>
                <a:latin typeface="Unbounded Light" pitchFamily="34" charset="0"/>
                <a:ea typeface="Unbounded Light" pitchFamily="34" charset="-122"/>
                <a:cs typeface="Unbounded Light" pitchFamily="34" charset="-120"/>
              </a:rPr>
              <a:t>01</a:t>
            </a:r>
            <a:endParaRPr lang="en-US" sz="1700" dirty="0"/>
          </a:p>
        </p:txBody>
      </p:sp>
      <p:sp>
        <p:nvSpPr>
          <p:cNvPr id="5" name="Shape 3"/>
          <p:cNvSpPr/>
          <p:nvPr/>
        </p:nvSpPr>
        <p:spPr>
          <a:xfrm>
            <a:off x="774502" y="2552700"/>
            <a:ext cx="4212908" cy="30480"/>
          </a:xfrm>
          <a:prstGeom prst="rect">
            <a:avLst/>
          </a:prstGeom>
          <a:solidFill>
            <a:srgbClr val="26A688"/>
          </a:solidFill>
          <a:ln/>
        </p:spPr>
      </p:sp>
      <p:sp>
        <p:nvSpPr>
          <p:cNvPr id="6" name="Text 4"/>
          <p:cNvSpPr/>
          <p:nvPr/>
        </p:nvSpPr>
        <p:spPr>
          <a:xfrm>
            <a:off x="774502" y="2724269"/>
            <a:ext cx="4212908" cy="691277"/>
          </a:xfrm>
          <a:prstGeom prst="rect">
            <a:avLst/>
          </a:prstGeom>
          <a:noFill/>
          <a:ln/>
        </p:spPr>
        <p:txBody>
          <a:bodyPr wrap="square" lIns="0" tIns="0" rIns="0" bIns="0" rtlCol="0" anchor="t"/>
          <a:lstStyle/>
          <a:p>
            <a:pPr algn="l" indent="0" marL="0">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Identify bug-fixing commits</a:t>
            </a:r>
            <a:endParaRPr lang="en-US" sz="2150" dirty="0"/>
          </a:p>
        </p:txBody>
      </p:sp>
      <p:sp>
        <p:nvSpPr>
          <p:cNvPr id="7" name="Text 5"/>
          <p:cNvSpPr/>
          <p:nvPr/>
        </p:nvSpPr>
        <p:spPr>
          <a:xfrm>
            <a:off x="774502" y="3548301"/>
            <a:ext cx="4212908" cy="1062276"/>
          </a:xfrm>
          <a:prstGeom prst="rect">
            <a:avLst/>
          </a:prstGeom>
          <a:noFill/>
          <a:ln/>
        </p:spPr>
        <p:txBody>
          <a:bodyPr wrap="square" lIns="0" tIns="0" rIns="0" bIns="0" rtlCol="0" anchor="t"/>
          <a:lstStyle/>
          <a:p>
            <a:pPr algn="l" indent="0" marL="0">
              <a:lnSpc>
                <a:spcPts val="2750"/>
              </a:lnSpc>
              <a:buNone/>
            </a:pPr>
            <a:r>
              <a:rPr lang="en-US" sz="1700" dirty="0">
                <a:solidFill>
                  <a:srgbClr val="333F70"/>
                </a:solidFill>
                <a:latin typeface="Open Sans" pitchFamily="34" charset="0"/>
                <a:ea typeface="Open Sans" pitchFamily="34" charset="-122"/>
                <a:cs typeface="Open Sans" pitchFamily="34" charset="-120"/>
              </a:rPr>
              <a:t>Locate commits in the version control system that are associated with bug fixes.</a:t>
            </a:r>
            <a:endParaRPr lang="en-US" sz="1700" dirty="0"/>
          </a:p>
        </p:txBody>
      </p:sp>
      <p:sp>
        <p:nvSpPr>
          <p:cNvPr id="8" name="Text 6"/>
          <p:cNvSpPr/>
          <p:nvPr/>
        </p:nvSpPr>
        <p:spPr>
          <a:xfrm>
            <a:off x="5208627" y="2207181"/>
            <a:ext cx="221218" cy="276582"/>
          </a:xfrm>
          <a:prstGeom prst="rect">
            <a:avLst/>
          </a:prstGeom>
          <a:noFill/>
          <a:ln/>
        </p:spPr>
        <p:txBody>
          <a:bodyPr wrap="none" lIns="0" tIns="0" rIns="0" bIns="0" rtlCol="0" anchor="t"/>
          <a:lstStyle/>
          <a:p>
            <a:pPr algn="l" indent="0" marL="0">
              <a:lnSpc>
                <a:spcPts val="2750"/>
              </a:lnSpc>
              <a:buNone/>
            </a:pPr>
            <a:r>
              <a:rPr lang="en-US" sz="1700" dirty="0">
                <a:solidFill>
                  <a:srgbClr val="333F70"/>
                </a:solidFill>
                <a:latin typeface="Unbounded Light" pitchFamily="34" charset="0"/>
                <a:ea typeface="Unbounded Light" pitchFamily="34" charset="-122"/>
                <a:cs typeface="Unbounded Light" pitchFamily="34" charset="-120"/>
              </a:rPr>
              <a:t>02</a:t>
            </a:r>
            <a:endParaRPr lang="en-US" sz="1700" dirty="0"/>
          </a:p>
        </p:txBody>
      </p:sp>
      <p:sp>
        <p:nvSpPr>
          <p:cNvPr id="9" name="Shape 7"/>
          <p:cNvSpPr/>
          <p:nvPr/>
        </p:nvSpPr>
        <p:spPr>
          <a:xfrm>
            <a:off x="5208627" y="2552700"/>
            <a:ext cx="4213027" cy="30480"/>
          </a:xfrm>
          <a:prstGeom prst="rect">
            <a:avLst/>
          </a:prstGeom>
          <a:solidFill>
            <a:srgbClr val="26A688"/>
          </a:solidFill>
          <a:ln/>
        </p:spPr>
      </p:sp>
      <p:sp>
        <p:nvSpPr>
          <p:cNvPr id="10" name="Text 8"/>
          <p:cNvSpPr/>
          <p:nvPr/>
        </p:nvSpPr>
        <p:spPr>
          <a:xfrm>
            <a:off x="5208627" y="2724269"/>
            <a:ext cx="4213027" cy="691277"/>
          </a:xfrm>
          <a:prstGeom prst="rect">
            <a:avLst/>
          </a:prstGeom>
          <a:noFill/>
          <a:ln/>
        </p:spPr>
        <p:txBody>
          <a:bodyPr wrap="square" lIns="0" tIns="0" rIns="0" bIns="0" rtlCol="0" anchor="t"/>
          <a:lstStyle/>
          <a:p>
            <a:pPr algn="l" indent="0" marL="0">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Match commits with Bug IDs from Bugzilla</a:t>
            </a:r>
            <a:endParaRPr lang="en-US" sz="2150" dirty="0"/>
          </a:p>
        </p:txBody>
      </p:sp>
      <p:sp>
        <p:nvSpPr>
          <p:cNvPr id="11" name="Text 9"/>
          <p:cNvSpPr/>
          <p:nvPr/>
        </p:nvSpPr>
        <p:spPr>
          <a:xfrm>
            <a:off x="5208627" y="3548301"/>
            <a:ext cx="4213027" cy="1062276"/>
          </a:xfrm>
          <a:prstGeom prst="rect">
            <a:avLst/>
          </a:prstGeom>
          <a:noFill/>
          <a:ln/>
        </p:spPr>
        <p:txBody>
          <a:bodyPr wrap="square" lIns="0" tIns="0" rIns="0" bIns="0" rtlCol="0" anchor="t"/>
          <a:lstStyle/>
          <a:p>
            <a:pPr algn="l" indent="0" marL="0">
              <a:lnSpc>
                <a:spcPts val="2750"/>
              </a:lnSpc>
              <a:buNone/>
            </a:pPr>
            <a:r>
              <a:rPr lang="en-US" sz="1700" dirty="0">
                <a:solidFill>
                  <a:srgbClr val="333F70"/>
                </a:solidFill>
                <a:latin typeface="Open Sans" pitchFamily="34" charset="0"/>
                <a:ea typeface="Open Sans" pitchFamily="34" charset="-122"/>
                <a:cs typeface="Open Sans" pitchFamily="34" charset="-120"/>
              </a:rPr>
              <a:t>Correlate these bug-fixing commits with specific Bug IDs from the Bugzilla tracking system.</a:t>
            </a:r>
            <a:endParaRPr lang="en-US" sz="1700" dirty="0"/>
          </a:p>
        </p:txBody>
      </p:sp>
      <p:sp>
        <p:nvSpPr>
          <p:cNvPr id="12" name="Text 10"/>
          <p:cNvSpPr/>
          <p:nvPr/>
        </p:nvSpPr>
        <p:spPr>
          <a:xfrm>
            <a:off x="9642872" y="2207181"/>
            <a:ext cx="221218" cy="276582"/>
          </a:xfrm>
          <a:prstGeom prst="rect">
            <a:avLst/>
          </a:prstGeom>
          <a:noFill/>
          <a:ln/>
        </p:spPr>
        <p:txBody>
          <a:bodyPr wrap="none" lIns="0" tIns="0" rIns="0" bIns="0" rtlCol="0" anchor="t"/>
          <a:lstStyle/>
          <a:p>
            <a:pPr algn="l" indent="0" marL="0">
              <a:lnSpc>
                <a:spcPts val="2750"/>
              </a:lnSpc>
              <a:buNone/>
            </a:pPr>
            <a:r>
              <a:rPr lang="en-US" sz="1700" dirty="0">
                <a:solidFill>
                  <a:srgbClr val="333F70"/>
                </a:solidFill>
                <a:latin typeface="Unbounded Light" pitchFamily="34" charset="0"/>
                <a:ea typeface="Unbounded Light" pitchFamily="34" charset="-122"/>
                <a:cs typeface="Unbounded Light" pitchFamily="34" charset="-120"/>
              </a:rPr>
              <a:t>03</a:t>
            </a:r>
            <a:endParaRPr lang="en-US" sz="1700" dirty="0"/>
          </a:p>
        </p:txBody>
      </p:sp>
      <p:sp>
        <p:nvSpPr>
          <p:cNvPr id="13" name="Shape 11"/>
          <p:cNvSpPr/>
          <p:nvPr/>
        </p:nvSpPr>
        <p:spPr>
          <a:xfrm>
            <a:off x="9642872" y="2552700"/>
            <a:ext cx="4213027" cy="30480"/>
          </a:xfrm>
          <a:prstGeom prst="rect">
            <a:avLst/>
          </a:prstGeom>
          <a:solidFill>
            <a:srgbClr val="26A688"/>
          </a:solidFill>
          <a:ln/>
        </p:spPr>
      </p:sp>
      <p:sp>
        <p:nvSpPr>
          <p:cNvPr id="14" name="Text 12"/>
          <p:cNvSpPr/>
          <p:nvPr/>
        </p:nvSpPr>
        <p:spPr>
          <a:xfrm>
            <a:off x="9642872" y="2724269"/>
            <a:ext cx="4213027" cy="1036915"/>
          </a:xfrm>
          <a:prstGeom prst="rect">
            <a:avLst/>
          </a:prstGeom>
          <a:noFill/>
          <a:ln/>
        </p:spPr>
        <p:txBody>
          <a:bodyPr wrap="square" lIns="0" tIns="0" rIns="0" bIns="0" rtlCol="0" anchor="t"/>
          <a:lstStyle/>
          <a:p>
            <a:pPr algn="l" indent="0" marL="0">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Trace back to the commit that introduced the defect</a:t>
            </a:r>
            <a:endParaRPr lang="en-US" sz="2150" dirty="0"/>
          </a:p>
        </p:txBody>
      </p:sp>
      <p:sp>
        <p:nvSpPr>
          <p:cNvPr id="15" name="Text 13"/>
          <p:cNvSpPr/>
          <p:nvPr/>
        </p:nvSpPr>
        <p:spPr>
          <a:xfrm>
            <a:off x="9642872" y="3893939"/>
            <a:ext cx="4213027" cy="1062276"/>
          </a:xfrm>
          <a:prstGeom prst="rect">
            <a:avLst/>
          </a:prstGeom>
          <a:noFill/>
          <a:ln/>
        </p:spPr>
        <p:txBody>
          <a:bodyPr wrap="square" lIns="0" tIns="0" rIns="0" bIns="0" rtlCol="0" anchor="t"/>
          <a:lstStyle/>
          <a:p>
            <a:pPr algn="l" indent="0" marL="0">
              <a:lnSpc>
                <a:spcPts val="2750"/>
              </a:lnSpc>
              <a:buNone/>
            </a:pPr>
            <a:r>
              <a:rPr lang="en-US" sz="1700" dirty="0">
                <a:solidFill>
                  <a:srgbClr val="333F70"/>
                </a:solidFill>
                <a:latin typeface="Open Sans" pitchFamily="34" charset="0"/>
                <a:ea typeface="Open Sans" pitchFamily="34" charset="-122"/>
                <a:cs typeface="Open Sans" pitchFamily="34" charset="-120"/>
              </a:rPr>
              <a:t>Using the SZZ algorithm, identify the original commit that introduced the bug fixed by the bug-fixing commit.</a:t>
            </a:r>
            <a:endParaRPr lang="en-US" sz="1700" dirty="0"/>
          </a:p>
        </p:txBody>
      </p:sp>
      <p:sp>
        <p:nvSpPr>
          <p:cNvPr id="16" name="Shape 14"/>
          <p:cNvSpPr/>
          <p:nvPr/>
        </p:nvSpPr>
        <p:spPr>
          <a:xfrm>
            <a:off x="774502" y="5370909"/>
            <a:ext cx="13081397" cy="2254210"/>
          </a:xfrm>
          <a:prstGeom prst="roundRect">
            <a:avLst>
              <a:gd name="adj" fmla="val 4123"/>
            </a:avLst>
          </a:prstGeom>
          <a:solidFill>
            <a:srgbClr val="FFFFFF"/>
          </a:solidFill>
          <a:ln w="30480">
            <a:solidFill>
              <a:srgbClr val="BCDBD4"/>
            </a:solidFill>
            <a:prstDash val="solid"/>
          </a:ln>
        </p:spPr>
      </p:sp>
      <p:sp>
        <p:nvSpPr>
          <p:cNvPr id="17" name="Text 15"/>
          <p:cNvSpPr/>
          <p:nvPr/>
        </p:nvSpPr>
        <p:spPr>
          <a:xfrm>
            <a:off x="1026200" y="5622607"/>
            <a:ext cx="2766179" cy="345638"/>
          </a:xfrm>
          <a:prstGeom prst="rect">
            <a:avLst/>
          </a:prstGeom>
          <a:noFill/>
          <a:ln/>
        </p:spPr>
        <p:txBody>
          <a:bodyPr wrap="none" lIns="0" tIns="0" rIns="0" bIns="0" rtlCol="0" anchor="t"/>
          <a:lstStyle/>
          <a:p>
            <a:pPr algn="l" indent="0" marL="0">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Result:</a:t>
            </a:r>
            <a:endParaRPr lang="en-US" sz="2150" dirty="0"/>
          </a:p>
        </p:txBody>
      </p:sp>
      <p:sp>
        <p:nvSpPr>
          <p:cNvPr id="18" name="Text 16"/>
          <p:cNvSpPr/>
          <p:nvPr/>
        </p:nvSpPr>
        <p:spPr>
          <a:xfrm>
            <a:off x="1026200" y="6101001"/>
            <a:ext cx="12578001" cy="354092"/>
          </a:xfrm>
          <a:prstGeom prst="rect">
            <a:avLst/>
          </a:prstGeom>
          <a:noFill/>
          <a:ln/>
        </p:spPr>
        <p:txBody>
          <a:bodyPr wrap="none" lIns="0" tIns="0" rIns="0" bIns="0" rtlCol="0" anchor="t"/>
          <a:lstStyle/>
          <a:p>
            <a:pPr algn="l" indent="0" marL="0">
              <a:lnSpc>
                <a:spcPts val="2750"/>
              </a:lnSpc>
              <a:buNone/>
            </a:pPr>
            <a:r>
              <a:rPr lang="en-US" sz="1700" dirty="0">
                <a:solidFill>
                  <a:srgbClr val="333F70"/>
                </a:solidFill>
                <a:latin typeface="Open Sans" pitchFamily="34" charset="0"/>
                <a:ea typeface="Open Sans" pitchFamily="34" charset="-122"/>
                <a:cs typeface="Open Sans" pitchFamily="34" charset="-120"/>
              </a:rPr>
              <a:t>Each commit is labeled as:</a:t>
            </a:r>
            <a:endParaRPr lang="en-US" sz="1700" dirty="0"/>
          </a:p>
        </p:txBody>
      </p:sp>
      <p:sp>
        <p:nvSpPr>
          <p:cNvPr id="19" name="Text 17"/>
          <p:cNvSpPr/>
          <p:nvPr/>
        </p:nvSpPr>
        <p:spPr>
          <a:xfrm>
            <a:off x="1026200" y="6587847"/>
            <a:ext cx="12578001" cy="354092"/>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333F70"/>
                </a:solidFill>
                <a:latin typeface="Open Sans" pitchFamily="34" charset="0"/>
                <a:ea typeface="Open Sans" pitchFamily="34" charset="-122"/>
                <a:cs typeface="Open Sans" pitchFamily="34" charset="-120"/>
              </a:rPr>
              <a:t>Defect-inducing</a:t>
            </a:r>
            <a:endParaRPr lang="en-US" sz="1700" dirty="0"/>
          </a:p>
        </p:txBody>
      </p:sp>
      <p:sp>
        <p:nvSpPr>
          <p:cNvPr id="20" name="Text 18"/>
          <p:cNvSpPr/>
          <p:nvPr/>
        </p:nvSpPr>
        <p:spPr>
          <a:xfrm>
            <a:off x="1026200" y="7019330"/>
            <a:ext cx="12578001" cy="354092"/>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333F70"/>
                </a:solidFill>
                <a:latin typeface="Open Sans" pitchFamily="34" charset="0"/>
                <a:ea typeface="Open Sans" pitchFamily="34" charset="-122"/>
                <a:cs typeface="Open Sans" pitchFamily="34" charset="-120"/>
              </a:rPr>
              <a:t>Non-defect-inducing</a:t>
            </a:r>
            <a:endParaRPr lang="en-US" sz="17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791295"/>
            <a:ext cx="10246638" cy="566976"/>
          </a:xfrm>
          <a:prstGeom prst="rect">
            <a:avLst/>
          </a:prstGeom>
          <a:noFill/>
          <a:ln/>
        </p:spPr>
        <p:txBody>
          <a:bodyPr wrap="non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Features Used for Prediction (Part 1)</a:t>
            </a:r>
            <a:endParaRPr lang="en-US" sz="3550" dirty="0"/>
          </a:p>
        </p:txBody>
      </p:sp>
      <p:sp>
        <p:nvSpPr>
          <p:cNvPr id="3" name="Text 1"/>
          <p:cNvSpPr/>
          <p:nvPr/>
        </p:nvSpPr>
        <p:spPr>
          <a:xfrm>
            <a:off x="793790" y="269843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14 features grouped into 5 categories:</a:t>
            </a:r>
            <a:endParaRPr lang="en-US" sz="1750" dirty="0"/>
          </a:p>
        </p:txBody>
      </p:sp>
      <p:sp>
        <p:nvSpPr>
          <p:cNvPr id="4" name="Shape 2"/>
          <p:cNvSpPr/>
          <p:nvPr/>
        </p:nvSpPr>
        <p:spPr>
          <a:xfrm>
            <a:off x="793790" y="3316486"/>
            <a:ext cx="4196358" cy="3121819"/>
          </a:xfrm>
          <a:prstGeom prst="roundRect">
            <a:avLst>
              <a:gd name="adj" fmla="val 3052"/>
            </a:avLst>
          </a:prstGeom>
          <a:solidFill>
            <a:srgbClr val="FFFFFF"/>
          </a:solidFill>
          <a:ln w="30480">
            <a:solidFill>
              <a:srgbClr val="BCDBD4"/>
            </a:solidFill>
            <a:prstDash val="solid"/>
          </a:ln>
        </p:spPr>
      </p:sp>
      <p:sp>
        <p:nvSpPr>
          <p:cNvPr id="5" name="Text 3"/>
          <p:cNvSpPr/>
          <p:nvPr/>
        </p:nvSpPr>
        <p:spPr>
          <a:xfrm>
            <a:off x="1051084" y="357378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1. Diffusion</a:t>
            </a:r>
            <a:endParaRPr lang="en-US" sz="2200" dirty="0"/>
          </a:p>
        </p:txBody>
      </p:sp>
      <p:sp>
        <p:nvSpPr>
          <p:cNvPr id="6" name="Text 4"/>
          <p:cNvSpPr/>
          <p:nvPr/>
        </p:nvSpPr>
        <p:spPr>
          <a:xfrm>
            <a:off x="1051084" y="4064198"/>
            <a:ext cx="368177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Number of modified files (NF)</a:t>
            </a:r>
            <a:endParaRPr lang="en-US" sz="1750" dirty="0"/>
          </a:p>
        </p:txBody>
      </p:sp>
      <p:sp>
        <p:nvSpPr>
          <p:cNvPr id="7" name="Text 5"/>
          <p:cNvSpPr/>
          <p:nvPr/>
        </p:nvSpPr>
        <p:spPr>
          <a:xfrm>
            <a:off x="1051084" y="4506397"/>
            <a:ext cx="368177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Number of subsystems</a:t>
            </a:r>
            <a:endParaRPr lang="en-US" sz="1750" dirty="0"/>
          </a:p>
        </p:txBody>
      </p:sp>
      <p:sp>
        <p:nvSpPr>
          <p:cNvPr id="8" name="Text 6"/>
          <p:cNvSpPr/>
          <p:nvPr/>
        </p:nvSpPr>
        <p:spPr>
          <a:xfrm>
            <a:off x="1051084" y="4948595"/>
            <a:ext cx="368177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Entropy of changes</a:t>
            </a:r>
            <a:endParaRPr lang="en-US" sz="1750" dirty="0"/>
          </a:p>
        </p:txBody>
      </p:sp>
      <p:sp>
        <p:nvSpPr>
          <p:cNvPr id="9" name="Text 7"/>
          <p:cNvSpPr/>
          <p:nvPr/>
        </p:nvSpPr>
        <p:spPr>
          <a:xfrm>
            <a:off x="1051084" y="5447586"/>
            <a:ext cx="3681770" cy="73342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Open Sans" pitchFamily="34" charset="0"/>
                <a:ea typeface="Open Sans" pitchFamily="34" charset="-122"/>
                <a:cs typeface="Open Sans" pitchFamily="34" charset="-120"/>
              </a:rPr>
              <a:t>📌</a:t>
            </a:r>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More scattered changes → higher defect risk</a:t>
            </a:r>
            <a:endParaRPr lang="en-US" sz="1750" dirty="0"/>
          </a:p>
        </p:txBody>
      </p:sp>
      <p:sp>
        <p:nvSpPr>
          <p:cNvPr id="10" name="Shape 8"/>
          <p:cNvSpPr/>
          <p:nvPr/>
        </p:nvSpPr>
        <p:spPr>
          <a:xfrm>
            <a:off x="5216962" y="3316486"/>
            <a:ext cx="4196358" cy="3121819"/>
          </a:xfrm>
          <a:prstGeom prst="roundRect">
            <a:avLst>
              <a:gd name="adj" fmla="val 3052"/>
            </a:avLst>
          </a:prstGeom>
          <a:solidFill>
            <a:srgbClr val="FFFFFF"/>
          </a:solidFill>
          <a:ln w="30480">
            <a:solidFill>
              <a:srgbClr val="BCDBD4"/>
            </a:solidFill>
            <a:prstDash val="solid"/>
          </a:ln>
        </p:spPr>
      </p:sp>
      <p:sp>
        <p:nvSpPr>
          <p:cNvPr id="11" name="Text 9"/>
          <p:cNvSpPr/>
          <p:nvPr/>
        </p:nvSpPr>
        <p:spPr>
          <a:xfrm>
            <a:off x="5474256" y="357378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2. Size</a:t>
            </a:r>
            <a:endParaRPr lang="en-US" sz="2200" dirty="0"/>
          </a:p>
        </p:txBody>
      </p:sp>
      <p:sp>
        <p:nvSpPr>
          <p:cNvPr id="12" name="Text 10"/>
          <p:cNvSpPr/>
          <p:nvPr/>
        </p:nvSpPr>
        <p:spPr>
          <a:xfrm>
            <a:off x="5474256" y="4064198"/>
            <a:ext cx="368177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Lines Added (LA)</a:t>
            </a:r>
            <a:endParaRPr lang="en-US" sz="1750" dirty="0"/>
          </a:p>
        </p:txBody>
      </p:sp>
      <p:sp>
        <p:nvSpPr>
          <p:cNvPr id="13" name="Text 11"/>
          <p:cNvSpPr/>
          <p:nvPr/>
        </p:nvSpPr>
        <p:spPr>
          <a:xfrm>
            <a:off x="5474256" y="4506397"/>
            <a:ext cx="368177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Lines Deleted (LD)</a:t>
            </a:r>
            <a:endParaRPr lang="en-US" sz="1750" dirty="0"/>
          </a:p>
        </p:txBody>
      </p:sp>
      <p:sp>
        <p:nvSpPr>
          <p:cNvPr id="14" name="Text 12"/>
          <p:cNvSpPr/>
          <p:nvPr/>
        </p:nvSpPr>
        <p:spPr>
          <a:xfrm>
            <a:off x="5474256" y="4948595"/>
            <a:ext cx="368177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Total Lines Changed (LT)</a:t>
            </a:r>
            <a:endParaRPr lang="en-US" sz="1750" dirty="0"/>
          </a:p>
        </p:txBody>
      </p:sp>
      <p:sp>
        <p:nvSpPr>
          <p:cNvPr id="15" name="Text 13"/>
          <p:cNvSpPr/>
          <p:nvPr/>
        </p:nvSpPr>
        <p:spPr>
          <a:xfrm>
            <a:off x="5474256" y="5447586"/>
            <a:ext cx="3681770" cy="37052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Open Sans" pitchFamily="34" charset="0"/>
                <a:ea typeface="Open Sans" pitchFamily="34" charset="-122"/>
                <a:cs typeface="Open Sans" pitchFamily="34" charset="-120"/>
              </a:rPr>
              <a:t>📌</a:t>
            </a:r>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Larger changes → higher risk</a:t>
            </a:r>
            <a:endParaRPr lang="en-US" sz="1750" dirty="0"/>
          </a:p>
        </p:txBody>
      </p:sp>
      <p:sp>
        <p:nvSpPr>
          <p:cNvPr id="16" name="Shape 14"/>
          <p:cNvSpPr/>
          <p:nvPr/>
        </p:nvSpPr>
        <p:spPr>
          <a:xfrm>
            <a:off x="9640133" y="3316486"/>
            <a:ext cx="4196358" cy="3121819"/>
          </a:xfrm>
          <a:prstGeom prst="roundRect">
            <a:avLst>
              <a:gd name="adj" fmla="val 3052"/>
            </a:avLst>
          </a:prstGeom>
          <a:solidFill>
            <a:srgbClr val="FFFFFF"/>
          </a:solidFill>
          <a:ln w="30480">
            <a:solidFill>
              <a:srgbClr val="BCDBD4"/>
            </a:solidFill>
            <a:prstDash val="solid"/>
          </a:ln>
        </p:spPr>
      </p:sp>
      <p:sp>
        <p:nvSpPr>
          <p:cNvPr id="17" name="Text 15"/>
          <p:cNvSpPr/>
          <p:nvPr/>
        </p:nvSpPr>
        <p:spPr>
          <a:xfrm>
            <a:off x="9897427" y="357378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3. Purpose</a:t>
            </a:r>
            <a:endParaRPr lang="en-US" sz="2200" dirty="0"/>
          </a:p>
        </p:txBody>
      </p:sp>
      <p:sp>
        <p:nvSpPr>
          <p:cNvPr id="18" name="Text 16"/>
          <p:cNvSpPr/>
          <p:nvPr/>
        </p:nvSpPr>
        <p:spPr>
          <a:xfrm>
            <a:off x="9897427" y="4064198"/>
            <a:ext cx="368177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Is the commit a bug fix? (FIX)</a:t>
            </a:r>
            <a:endParaRPr lang="en-US" sz="1750" dirty="0"/>
          </a:p>
        </p:txBody>
      </p:sp>
      <p:sp>
        <p:nvSpPr>
          <p:cNvPr id="19" name="Text 17"/>
          <p:cNvSpPr/>
          <p:nvPr/>
        </p:nvSpPr>
        <p:spPr>
          <a:xfrm>
            <a:off x="9897427" y="4563189"/>
            <a:ext cx="3681770" cy="73342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Open Sans" pitchFamily="34" charset="0"/>
                <a:ea typeface="Open Sans" pitchFamily="34" charset="-122"/>
                <a:cs typeface="Open Sans" pitchFamily="34" charset="-120"/>
              </a:rPr>
              <a:t>📌</a:t>
            </a:r>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Bug-fixing changes are often defect-inducing themselves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697242"/>
            <a:ext cx="5600462" cy="566976"/>
          </a:xfrm>
          <a:prstGeom prst="rect">
            <a:avLst/>
          </a:prstGeom>
          <a:noFill/>
          <a:ln/>
        </p:spPr>
        <p:txBody>
          <a:bodyPr wrap="non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Problem Statement</a:t>
            </a:r>
            <a:endParaRPr lang="en-US" sz="3550" dirty="0"/>
          </a:p>
        </p:txBody>
      </p:sp>
      <p:sp>
        <p:nvSpPr>
          <p:cNvPr id="3" name="Text 1"/>
          <p:cNvSpPr/>
          <p:nvPr/>
        </p:nvSpPr>
        <p:spPr>
          <a:xfrm>
            <a:off x="793790" y="3717846"/>
            <a:ext cx="13042821" cy="1814513"/>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In modern software development, software defects (bugs) significantly affect software quality, increase maintenance costs, and reduce user satisfaction. Detecting these defects after deployment is costly and time-consuming. Defect Prediction aims to identify software modules, classes, or files that are likely to contain defects before testing or release, using historical and metric-based data. The ultimate goal is to help developers focus testing efforts on the most defect-prone parts of the software.</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17471" y="566857"/>
            <a:ext cx="8957072" cy="512564"/>
          </a:xfrm>
          <a:prstGeom prst="rect">
            <a:avLst/>
          </a:prstGeom>
          <a:noFill/>
          <a:ln/>
        </p:spPr>
        <p:txBody>
          <a:bodyPr wrap="none" lIns="0" tIns="0" rIns="0" bIns="0" rtlCol="0" anchor="t"/>
          <a:lstStyle/>
          <a:p>
            <a:pPr algn="l" indent="0" marL="0">
              <a:lnSpc>
                <a:spcPts val="4000"/>
              </a:lnSpc>
              <a:buNone/>
            </a:pPr>
            <a:r>
              <a:rPr lang="en-US" sz="3200" b="1" dirty="0">
                <a:solidFill>
                  <a:srgbClr val="333F70"/>
                </a:solidFill>
                <a:latin typeface="Unbounded Bold" pitchFamily="34" charset="0"/>
                <a:ea typeface="Unbounded Bold" pitchFamily="34" charset="-122"/>
                <a:cs typeface="Unbounded Bold" pitchFamily="34" charset="-120"/>
              </a:rPr>
              <a:t>Modeling Approach &amp; Main Results</a:t>
            </a:r>
            <a:endParaRPr lang="en-US" sz="3200" dirty="0"/>
          </a:p>
        </p:txBody>
      </p:sp>
      <p:sp>
        <p:nvSpPr>
          <p:cNvPr id="3" name="Text 1"/>
          <p:cNvSpPr/>
          <p:nvPr/>
        </p:nvSpPr>
        <p:spPr>
          <a:xfrm>
            <a:off x="717471" y="1161336"/>
            <a:ext cx="3882509" cy="384334"/>
          </a:xfrm>
          <a:prstGeom prst="rect">
            <a:avLst/>
          </a:prstGeom>
          <a:noFill/>
          <a:ln/>
        </p:spPr>
        <p:txBody>
          <a:bodyPr wrap="none" lIns="0" tIns="0" rIns="0" bIns="0" rtlCol="0" anchor="t"/>
          <a:lstStyle/>
          <a:p>
            <a:pPr algn="l" indent="0" marL="0">
              <a:lnSpc>
                <a:spcPts val="3000"/>
              </a:lnSpc>
              <a:buNone/>
            </a:pPr>
            <a:r>
              <a:rPr lang="en-US" sz="2400" b="1" dirty="0">
                <a:solidFill>
                  <a:srgbClr val="333F70"/>
                </a:solidFill>
                <a:latin typeface="Unbounded Bold" pitchFamily="34" charset="0"/>
                <a:ea typeface="Unbounded Bold" pitchFamily="34" charset="-122"/>
                <a:cs typeface="Unbounded Bold" pitchFamily="34" charset="-120"/>
              </a:rPr>
              <a:t>Modeling Approach:</a:t>
            </a:r>
            <a:endParaRPr lang="en-US" sz="2400" dirty="0"/>
          </a:p>
        </p:txBody>
      </p:sp>
      <p:sp>
        <p:nvSpPr>
          <p:cNvPr id="4" name="Text 2"/>
          <p:cNvSpPr/>
          <p:nvPr/>
        </p:nvSpPr>
        <p:spPr>
          <a:xfrm>
            <a:off x="717471" y="1853089"/>
            <a:ext cx="13195459" cy="328017"/>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333F70"/>
                </a:solidFill>
                <a:latin typeface="Open Sans" pitchFamily="34" charset="0"/>
                <a:ea typeface="Open Sans" pitchFamily="34" charset="-122"/>
                <a:cs typeface="Open Sans" pitchFamily="34" charset="-120"/>
              </a:rPr>
              <a:t>Logistic Regression</a:t>
            </a:r>
            <a:endParaRPr lang="en-US" sz="1600" dirty="0"/>
          </a:p>
        </p:txBody>
      </p:sp>
      <p:sp>
        <p:nvSpPr>
          <p:cNvPr id="5" name="Text 3"/>
          <p:cNvSpPr/>
          <p:nvPr/>
        </p:nvSpPr>
        <p:spPr>
          <a:xfrm>
            <a:off x="717471" y="2252782"/>
            <a:ext cx="13195459" cy="328017"/>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333F70"/>
                </a:solidFill>
                <a:latin typeface="Open Sans" pitchFamily="34" charset="0"/>
                <a:ea typeface="Open Sans" pitchFamily="34" charset="-122"/>
                <a:cs typeface="Open Sans" pitchFamily="34" charset="-120"/>
              </a:rPr>
              <a:t>Validation method: 10-Fold Cross Validation</a:t>
            </a:r>
            <a:endParaRPr lang="en-US" sz="1600" dirty="0"/>
          </a:p>
        </p:txBody>
      </p:sp>
      <p:sp>
        <p:nvSpPr>
          <p:cNvPr id="6" name="Shape 4"/>
          <p:cNvSpPr/>
          <p:nvPr/>
        </p:nvSpPr>
        <p:spPr>
          <a:xfrm>
            <a:off x="717471" y="2913870"/>
            <a:ext cx="13195459" cy="33218"/>
          </a:xfrm>
          <a:prstGeom prst="rect">
            <a:avLst/>
          </a:prstGeom>
          <a:solidFill>
            <a:srgbClr val="333F70">
              <a:alpha val="50000"/>
            </a:srgbClr>
          </a:solidFill>
          <a:ln/>
        </p:spPr>
      </p:sp>
      <p:sp>
        <p:nvSpPr>
          <p:cNvPr id="7" name="Text 5"/>
          <p:cNvSpPr/>
          <p:nvPr/>
        </p:nvSpPr>
        <p:spPr>
          <a:xfrm>
            <a:off x="717471" y="3254454"/>
            <a:ext cx="3636883" cy="384334"/>
          </a:xfrm>
          <a:prstGeom prst="rect">
            <a:avLst/>
          </a:prstGeom>
          <a:noFill/>
          <a:ln/>
        </p:spPr>
        <p:txBody>
          <a:bodyPr wrap="none" lIns="0" tIns="0" rIns="0" bIns="0" rtlCol="0" anchor="t"/>
          <a:lstStyle/>
          <a:p>
            <a:pPr algn="l" indent="0" marL="0">
              <a:lnSpc>
                <a:spcPts val="3000"/>
              </a:lnSpc>
              <a:buNone/>
            </a:pPr>
            <a:r>
              <a:rPr lang="en-US" sz="2400" b="1" dirty="0">
                <a:solidFill>
                  <a:srgbClr val="333F70"/>
                </a:solidFill>
                <a:latin typeface="Unbounded Bold" pitchFamily="34" charset="0"/>
                <a:ea typeface="Unbounded Bold" pitchFamily="34" charset="-122"/>
                <a:cs typeface="Unbounded Bold" pitchFamily="34" charset="-120"/>
              </a:rPr>
              <a:t>Main Results (RQ1):</a:t>
            </a:r>
            <a:endParaRPr lang="en-US" sz="2400" dirty="0"/>
          </a:p>
        </p:txBody>
      </p:sp>
      <p:sp>
        <p:nvSpPr>
          <p:cNvPr id="8" name="Text 6"/>
          <p:cNvSpPr/>
          <p:nvPr/>
        </p:nvSpPr>
        <p:spPr>
          <a:xfrm>
            <a:off x="717471" y="3720703"/>
            <a:ext cx="7097316" cy="327898"/>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Unbounded Bold" pitchFamily="34" charset="0"/>
                <a:ea typeface="Unbounded Bold" pitchFamily="34" charset="-122"/>
                <a:cs typeface="Unbounded Bold" pitchFamily="34" charset="-120"/>
              </a:rPr>
              <a:t>🔍</a:t>
            </a:r>
            <a:pPr algn="l"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 Can we predict defect-inducing commits?</a:t>
            </a:r>
            <a:endParaRPr lang="en-US" sz="2000" dirty="0"/>
          </a:p>
        </p:txBody>
      </p:sp>
      <p:sp>
        <p:nvSpPr>
          <p:cNvPr id="9" name="Text 7"/>
          <p:cNvSpPr/>
          <p:nvPr/>
        </p:nvSpPr>
        <p:spPr>
          <a:xfrm>
            <a:off x="717471" y="4130516"/>
            <a:ext cx="3074908" cy="399574"/>
          </a:xfrm>
          <a:prstGeom prst="rect">
            <a:avLst/>
          </a:prstGeom>
          <a:noFill/>
          <a:ln/>
        </p:spPr>
        <p:txBody>
          <a:bodyPr wrap="none" lIns="0" tIns="0" rIns="0" bIns="0" rtlCol="0" anchor="t"/>
          <a:lstStyle/>
          <a:p>
            <a:pPr algn="l" indent="0" marL="0">
              <a:lnSpc>
                <a:spcPts val="3000"/>
              </a:lnSpc>
              <a:buNone/>
            </a:pPr>
            <a:r>
              <a:rPr lang="en-US" sz="2400" b="1" dirty="0">
                <a:solidFill>
                  <a:srgbClr val="000000"/>
                </a:solidFill>
                <a:latin typeface="Unbounded Bold" pitchFamily="34" charset="0"/>
                <a:ea typeface="Unbounded Bold" pitchFamily="34" charset="-122"/>
                <a:cs typeface="Unbounded Bold" pitchFamily="34" charset="-120"/>
              </a:rPr>
              <a:t>✅</a:t>
            </a:r>
            <a:pPr algn="l" indent="0" marL="0">
              <a:lnSpc>
                <a:spcPts val="3000"/>
              </a:lnSpc>
              <a:buNone/>
            </a:pPr>
            <a:r>
              <a:rPr lang="en-US" sz="2400" b="1" dirty="0">
                <a:solidFill>
                  <a:srgbClr val="333F70"/>
                </a:solidFill>
                <a:latin typeface="Unbounded Bold" pitchFamily="34" charset="0"/>
                <a:ea typeface="Unbounded Bold" pitchFamily="34" charset="-122"/>
                <a:cs typeface="Unbounded Bold" pitchFamily="34" charset="-120"/>
              </a:rPr>
              <a:t> Yes</a:t>
            </a:r>
            <a:endParaRPr lang="en-US" sz="2400" dirty="0"/>
          </a:p>
        </p:txBody>
      </p:sp>
      <p:sp>
        <p:nvSpPr>
          <p:cNvPr id="10" name="Text 8"/>
          <p:cNvSpPr/>
          <p:nvPr/>
        </p:nvSpPr>
        <p:spPr>
          <a:xfrm>
            <a:off x="717471" y="4612005"/>
            <a:ext cx="3627715" cy="320278"/>
          </a:xfrm>
          <a:prstGeom prst="rect">
            <a:avLst/>
          </a:prstGeom>
          <a:noFill/>
          <a:ln/>
        </p:spPr>
        <p:txBody>
          <a:bodyPr wrap="none" lIns="0" tIns="0" rIns="0" bIns="0" rtlCol="0" anchor="t"/>
          <a:lstStyle/>
          <a:p>
            <a:pPr algn="l"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Average performance:</a:t>
            </a:r>
            <a:endParaRPr lang="en-US" sz="2000" dirty="0"/>
          </a:p>
        </p:txBody>
      </p:sp>
      <p:sp>
        <p:nvSpPr>
          <p:cNvPr id="11" name="Shape 9"/>
          <p:cNvSpPr/>
          <p:nvPr/>
        </p:nvSpPr>
        <p:spPr>
          <a:xfrm>
            <a:off x="2905601" y="5342096"/>
            <a:ext cx="204907" cy="204907"/>
          </a:xfrm>
          <a:prstGeom prst="roundRect">
            <a:avLst>
              <a:gd name="adj" fmla="val 223126"/>
            </a:avLst>
          </a:prstGeom>
          <a:solidFill>
            <a:srgbClr val="26A688"/>
          </a:solidFill>
          <a:ln/>
        </p:spPr>
      </p:sp>
      <p:sp>
        <p:nvSpPr>
          <p:cNvPr id="12" name="Shape 10"/>
          <p:cNvSpPr/>
          <p:nvPr/>
        </p:nvSpPr>
        <p:spPr>
          <a:xfrm>
            <a:off x="3130987" y="5342096"/>
            <a:ext cx="204907" cy="204907"/>
          </a:xfrm>
          <a:prstGeom prst="roundRect">
            <a:avLst>
              <a:gd name="adj" fmla="val 223126"/>
            </a:avLst>
          </a:prstGeom>
          <a:solidFill>
            <a:srgbClr val="26A688"/>
          </a:solidFill>
          <a:ln/>
        </p:spPr>
      </p:sp>
      <p:sp>
        <p:nvSpPr>
          <p:cNvPr id="13" name="Shape 11"/>
          <p:cNvSpPr/>
          <p:nvPr/>
        </p:nvSpPr>
        <p:spPr>
          <a:xfrm>
            <a:off x="3356372" y="5342096"/>
            <a:ext cx="204907" cy="204907"/>
          </a:xfrm>
          <a:prstGeom prst="roundRect">
            <a:avLst>
              <a:gd name="adj" fmla="val 223126"/>
            </a:avLst>
          </a:prstGeom>
          <a:solidFill>
            <a:srgbClr val="26A688"/>
          </a:solidFill>
          <a:ln/>
        </p:spPr>
      </p:sp>
      <p:sp>
        <p:nvSpPr>
          <p:cNvPr id="14" name="Shape 12"/>
          <p:cNvSpPr/>
          <p:nvPr/>
        </p:nvSpPr>
        <p:spPr>
          <a:xfrm>
            <a:off x="3581757" y="5342096"/>
            <a:ext cx="204907" cy="204907"/>
          </a:xfrm>
          <a:prstGeom prst="roundRect">
            <a:avLst>
              <a:gd name="adj" fmla="val 223126"/>
            </a:avLst>
          </a:prstGeom>
          <a:solidFill>
            <a:srgbClr val="D6F5EE"/>
          </a:solidFill>
          <a:ln w="7620">
            <a:solidFill>
              <a:srgbClr val="BCDBD4"/>
            </a:solidFill>
            <a:prstDash val="solid"/>
          </a:ln>
        </p:spPr>
      </p:sp>
      <p:sp>
        <p:nvSpPr>
          <p:cNvPr id="15" name="Shape 13"/>
          <p:cNvSpPr/>
          <p:nvPr/>
        </p:nvSpPr>
        <p:spPr>
          <a:xfrm>
            <a:off x="3807143" y="5342096"/>
            <a:ext cx="204907" cy="204907"/>
          </a:xfrm>
          <a:prstGeom prst="roundRect">
            <a:avLst>
              <a:gd name="adj" fmla="val 223126"/>
            </a:avLst>
          </a:prstGeom>
          <a:solidFill>
            <a:srgbClr val="D6F5EE"/>
          </a:solidFill>
          <a:ln w="7620">
            <a:solidFill>
              <a:srgbClr val="BCDBD4"/>
            </a:solidFill>
            <a:prstDash val="solid"/>
          </a:ln>
        </p:spPr>
      </p:sp>
      <p:sp>
        <p:nvSpPr>
          <p:cNvPr id="16" name="Text 14"/>
          <p:cNvSpPr/>
          <p:nvPr/>
        </p:nvSpPr>
        <p:spPr>
          <a:xfrm>
            <a:off x="4165759" y="5316379"/>
            <a:ext cx="779383" cy="256223"/>
          </a:xfrm>
          <a:prstGeom prst="rect">
            <a:avLst/>
          </a:prstGeom>
          <a:noFill/>
          <a:ln/>
        </p:spPr>
        <p:txBody>
          <a:bodyPr wrap="none" lIns="0" tIns="0" rIns="0" bIns="0" rtlCol="0" anchor="t"/>
          <a:lstStyle/>
          <a:p>
            <a:pPr algn="r" indent="0" marL="0">
              <a:lnSpc>
                <a:spcPts val="2000"/>
              </a:lnSpc>
              <a:buNone/>
            </a:pPr>
            <a:r>
              <a:rPr lang="en-US" sz="2000" b="1" dirty="0">
                <a:solidFill>
                  <a:srgbClr val="333F70"/>
                </a:solidFill>
                <a:latin typeface="Unbounded Bold" pitchFamily="34" charset="0"/>
                <a:ea typeface="Unbounded Bold" pitchFamily="34" charset="-122"/>
                <a:cs typeface="Unbounded Bold" pitchFamily="34" charset="-120"/>
              </a:rPr>
              <a:t>68%</a:t>
            </a:r>
            <a:endParaRPr lang="en-US" sz="2000" dirty="0"/>
          </a:p>
        </p:txBody>
      </p:sp>
      <p:sp>
        <p:nvSpPr>
          <p:cNvPr id="17" name="Text 15"/>
          <p:cNvSpPr/>
          <p:nvPr/>
        </p:nvSpPr>
        <p:spPr>
          <a:xfrm>
            <a:off x="2382679" y="5803106"/>
            <a:ext cx="2562463" cy="320278"/>
          </a:xfrm>
          <a:prstGeom prst="rect">
            <a:avLst/>
          </a:prstGeom>
          <a:noFill/>
          <a:ln/>
        </p:spPr>
        <p:txBody>
          <a:bodyPr wrap="none" lIns="0" tIns="0" rIns="0" bIns="0" rtlCol="0" anchor="t"/>
          <a:lstStyle/>
          <a:p>
            <a:pPr algn="r"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Accuracy</a:t>
            </a:r>
            <a:endParaRPr lang="en-US" sz="2000" dirty="0"/>
          </a:p>
        </p:txBody>
      </p:sp>
      <p:sp>
        <p:nvSpPr>
          <p:cNvPr id="18" name="Shape 16"/>
          <p:cNvSpPr/>
          <p:nvPr/>
        </p:nvSpPr>
        <p:spPr>
          <a:xfrm>
            <a:off x="7405926" y="5342096"/>
            <a:ext cx="204907" cy="204907"/>
          </a:xfrm>
          <a:prstGeom prst="roundRect">
            <a:avLst>
              <a:gd name="adj" fmla="val 223126"/>
            </a:avLst>
          </a:prstGeom>
          <a:solidFill>
            <a:srgbClr val="26A688"/>
          </a:solidFill>
          <a:ln/>
        </p:spPr>
      </p:sp>
      <p:sp>
        <p:nvSpPr>
          <p:cNvPr id="19" name="Shape 17"/>
          <p:cNvSpPr/>
          <p:nvPr/>
        </p:nvSpPr>
        <p:spPr>
          <a:xfrm>
            <a:off x="7631311" y="5342096"/>
            <a:ext cx="204907" cy="204907"/>
          </a:xfrm>
          <a:prstGeom prst="roundRect">
            <a:avLst>
              <a:gd name="adj" fmla="val 223126"/>
            </a:avLst>
          </a:prstGeom>
          <a:solidFill>
            <a:srgbClr val="26A688"/>
          </a:solidFill>
          <a:ln/>
        </p:spPr>
      </p:sp>
      <p:sp>
        <p:nvSpPr>
          <p:cNvPr id="20" name="Shape 18"/>
          <p:cNvSpPr/>
          <p:nvPr/>
        </p:nvSpPr>
        <p:spPr>
          <a:xfrm>
            <a:off x="7856696" y="5342096"/>
            <a:ext cx="204907" cy="204907"/>
          </a:xfrm>
          <a:prstGeom prst="roundRect">
            <a:avLst>
              <a:gd name="adj" fmla="val 223126"/>
            </a:avLst>
          </a:prstGeom>
          <a:solidFill>
            <a:srgbClr val="26A688"/>
          </a:solidFill>
          <a:ln/>
        </p:spPr>
      </p:sp>
      <p:sp>
        <p:nvSpPr>
          <p:cNvPr id="21" name="Shape 19"/>
          <p:cNvSpPr/>
          <p:nvPr/>
        </p:nvSpPr>
        <p:spPr>
          <a:xfrm>
            <a:off x="8082082" y="5342096"/>
            <a:ext cx="204907" cy="204907"/>
          </a:xfrm>
          <a:prstGeom prst="roundRect">
            <a:avLst>
              <a:gd name="adj" fmla="val 223126"/>
            </a:avLst>
          </a:prstGeom>
          <a:solidFill>
            <a:srgbClr val="D6F5EE"/>
          </a:solidFill>
          <a:ln w="7620">
            <a:solidFill>
              <a:srgbClr val="BCDBD4"/>
            </a:solidFill>
            <a:prstDash val="solid"/>
          </a:ln>
        </p:spPr>
      </p:sp>
      <p:sp>
        <p:nvSpPr>
          <p:cNvPr id="22" name="Shape 20"/>
          <p:cNvSpPr/>
          <p:nvPr/>
        </p:nvSpPr>
        <p:spPr>
          <a:xfrm>
            <a:off x="8307467" y="5342096"/>
            <a:ext cx="204907" cy="204907"/>
          </a:xfrm>
          <a:prstGeom prst="roundRect">
            <a:avLst>
              <a:gd name="adj" fmla="val 223126"/>
            </a:avLst>
          </a:prstGeom>
          <a:solidFill>
            <a:srgbClr val="D6F5EE"/>
          </a:solidFill>
          <a:ln w="7620">
            <a:solidFill>
              <a:srgbClr val="BCDBD4"/>
            </a:solidFill>
            <a:prstDash val="solid"/>
          </a:ln>
        </p:spPr>
      </p:sp>
      <p:sp>
        <p:nvSpPr>
          <p:cNvPr id="23" name="Text 21"/>
          <p:cNvSpPr/>
          <p:nvPr/>
        </p:nvSpPr>
        <p:spPr>
          <a:xfrm>
            <a:off x="8666083" y="5316379"/>
            <a:ext cx="762953" cy="256223"/>
          </a:xfrm>
          <a:prstGeom prst="rect">
            <a:avLst/>
          </a:prstGeom>
          <a:noFill/>
          <a:ln/>
        </p:spPr>
        <p:txBody>
          <a:bodyPr wrap="none" lIns="0" tIns="0" rIns="0" bIns="0" rtlCol="0" anchor="t"/>
          <a:lstStyle/>
          <a:p>
            <a:pPr algn="r" indent="0" marL="0">
              <a:lnSpc>
                <a:spcPts val="2000"/>
              </a:lnSpc>
              <a:buNone/>
            </a:pPr>
            <a:r>
              <a:rPr lang="en-US" sz="2000" b="1" dirty="0">
                <a:solidFill>
                  <a:srgbClr val="333F70"/>
                </a:solidFill>
                <a:latin typeface="Unbounded Bold" pitchFamily="34" charset="0"/>
                <a:ea typeface="Unbounded Bold" pitchFamily="34" charset="-122"/>
                <a:cs typeface="Unbounded Bold" pitchFamily="34" charset="-120"/>
              </a:rPr>
              <a:t>64%</a:t>
            </a:r>
            <a:endParaRPr lang="en-US" sz="2000" dirty="0"/>
          </a:p>
        </p:txBody>
      </p:sp>
      <p:sp>
        <p:nvSpPr>
          <p:cNvPr id="24" name="Text 22"/>
          <p:cNvSpPr/>
          <p:nvPr/>
        </p:nvSpPr>
        <p:spPr>
          <a:xfrm>
            <a:off x="6866573" y="5803106"/>
            <a:ext cx="2562463" cy="320278"/>
          </a:xfrm>
          <a:prstGeom prst="rect">
            <a:avLst/>
          </a:prstGeom>
          <a:noFill/>
          <a:ln/>
        </p:spPr>
        <p:txBody>
          <a:bodyPr wrap="none" lIns="0" tIns="0" rIns="0" bIns="0" rtlCol="0" anchor="t"/>
          <a:lstStyle/>
          <a:p>
            <a:pPr algn="r"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Recall</a:t>
            </a:r>
            <a:endParaRPr lang="en-US" sz="2000" dirty="0"/>
          </a:p>
        </p:txBody>
      </p:sp>
      <p:sp>
        <p:nvSpPr>
          <p:cNvPr id="25" name="Shape 23"/>
          <p:cNvSpPr/>
          <p:nvPr/>
        </p:nvSpPr>
        <p:spPr>
          <a:xfrm>
            <a:off x="11894344" y="5342096"/>
            <a:ext cx="204907" cy="204907"/>
          </a:xfrm>
          <a:prstGeom prst="roundRect">
            <a:avLst>
              <a:gd name="adj" fmla="val 223126"/>
            </a:avLst>
          </a:prstGeom>
          <a:solidFill>
            <a:srgbClr val="26A688"/>
          </a:solidFill>
          <a:ln/>
        </p:spPr>
      </p:sp>
      <p:sp>
        <p:nvSpPr>
          <p:cNvPr id="26" name="Shape 24"/>
          <p:cNvSpPr/>
          <p:nvPr/>
        </p:nvSpPr>
        <p:spPr>
          <a:xfrm>
            <a:off x="12119729" y="5342096"/>
            <a:ext cx="204907" cy="204907"/>
          </a:xfrm>
          <a:prstGeom prst="roundRect">
            <a:avLst>
              <a:gd name="adj" fmla="val 223126"/>
            </a:avLst>
          </a:prstGeom>
          <a:solidFill>
            <a:srgbClr val="26A688"/>
          </a:solidFill>
          <a:ln/>
        </p:spPr>
      </p:sp>
      <p:sp>
        <p:nvSpPr>
          <p:cNvPr id="27" name="Shape 25"/>
          <p:cNvSpPr/>
          <p:nvPr/>
        </p:nvSpPr>
        <p:spPr>
          <a:xfrm>
            <a:off x="12345114" y="5342096"/>
            <a:ext cx="204907" cy="204907"/>
          </a:xfrm>
          <a:prstGeom prst="roundRect">
            <a:avLst>
              <a:gd name="adj" fmla="val 223126"/>
            </a:avLst>
          </a:prstGeom>
          <a:solidFill>
            <a:srgbClr val="D6F5EE"/>
          </a:solidFill>
          <a:ln w="7620">
            <a:solidFill>
              <a:srgbClr val="BCDBD4"/>
            </a:solidFill>
            <a:prstDash val="solid"/>
          </a:ln>
        </p:spPr>
      </p:sp>
      <p:sp>
        <p:nvSpPr>
          <p:cNvPr id="28" name="Shape 26"/>
          <p:cNvSpPr/>
          <p:nvPr/>
        </p:nvSpPr>
        <p:spPr>
          <a:xfrm>
            <a:off x="12570500" y="5342096"/>
            <a:ext cx="204907" cy="204907"/>
          </a:xfrm>
          <a:prstGeom prst="roundRect">
            <a:avLst>
              <a:gd name="adj" fmla="val 223126"/>
            </a:avLst>
          </a:prstGeom>
          <a:solidFill>
            <a:srgbClr val="D6F5EE"/>
          </a:solidFill>
          <a:ln w="7620">
            <a:solidFill>
              <a:srgbClr val="BCDBD4"/>
            </a:solidFill>
            <a:prstDash val="solid"/>
          </a:ln>
        </p:spPr>
      </p:sp>
      <p:sp>
        <p:nvSpPr>
          <p:cNvPr id="29" name="Shape 27"/>
          <p:cNvSpPr/>
          <p:nvPr/>
        </p:nvSpPr>
        <p:spPr>
          <a:xfrm>
            <a:off x="12795885" y="5342096"/>
            <a:ext cx="204907" cy="204907"/>
          </a:xfrm>
          <a:prstGeom prst="roundRect">
            <a:avLst>
              <a:gd name="adj" fmla="val 223126"/>
            </a:avLst>
          </a:prstGeom>
          <a:solidFill>
            <a:srgbClr val="D6F5EE"/>
          </a:solidFill>
          <a:ln w="7620">
            <a:solidFill>
              <a:srgbClr val="BCDBD4"/>
            </a:solidFill>
            <a:prstDash val="solid"/>
          </a:ln>
        </p:spPr>
      </p:sp>
      <p:sp>
        <p:nvSpPr>
          <p:cNvPr id="30" name="Text 28"/>
          <p:cNvSpPr/>
          <p:nvPr/>
        </p:nvSpPr>
        <p:spPr>
          <a:xfrm>
            <a:off x="13154501" y="5316379"/>
            <a:ext cx="758428" cy="256223"/>
          </a:xfrm>
          <a:prstGeom prst="rect">
            <a:avLst/>
          </a:prstGeom>
          <a:noFill/>
          <a:ln/>
        </p:spPr>
        <p:txBody>
          <a:bodyPr wrap="none" lIns="0" tIns="0" rIns="0" bIns="0" rtlCol="0" anchor="t"/>
          <a:lstStyle/>
          <a:p>
            <a:pPr algn="r" indent="0" marL="0">
              <a:lnSpc>
                <a:spcPts val="2000"/>
              </a:lnSpc>
              <a:buNone/>
            </a:pPr>
            <a:r>
              <a:rPr lang="en-US" sz="2000" b="1" dirty="0">
                <a:solidFill>
                  <a:srgbClr val="333F70"/>
                </a:solidFill>
                <a:latin typeface="Unbounded Bold" pitchFamily="34" charset="0"/>
                <a:ea typeface="Unbounded Bold" pitchFamily="34" charset="-122"/>
                <a:cs typeface="Unbounded Bold" pitchFamily="34" charset="-120"/>
              </a:rPr>
              <a:t>34%</a:t>
            </a:r>
            <a:endParaRPr lang="en-US" sz="2000" dirty="0"/>
          </a:p>
        </p:txBody>
      </p:sp>
      <p:sp>
        <p:nvSpPr>
          <p:cNvPr id="31" name="Text 29"/>
          <p:cNvSpPr/>
          <p:nvPr/>
        </p:nvSpPr>
        <p:spPr>
          <a:xfrm>
            <a:off x="11350466" y="5803106"/>
            <a:ext cx="2562463" cy="320278"/>
          </a:xfrm>
          <a:prstGeom prst="rect">
            <a:avLst/>
          </a:prstGeom>
          <a:noFill/>
          <a:ln/>
        </p:spPr>
        <p:txBody>
          <a:bodyPr wrap="none" lIns="0" tIns="0" rIns="0" bIns="0" rtlCol="0" anchor="t"/>
          <a:lstStyle/>
          <a:p>
            <a:pPr algn="r"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Precision</a:t>
            </a:r>
            <a:endParaRPr lang="en-US" sz="2000" dirty="0"/>
          </a:p>
        </p:txBody>
      </p:sp>
      <p:sp>
        <p:nvSpPr>
          <p:cNvPr id="32" name="Shape 30"/>
          <p:cNvSpPr/>
          <p:nvPr/>
        </p:nvSpPr>
        <p:spPr>
          <a:xfrm>
            <a:off x="717471" y="6354008"/>
            <a:ext cx="6495217" cy="1308735"/>
          </a:xfrm>
          <a:prstGeom prst="roundRect">
            <a:avLst>
              <a:gd name="adj" fmla="val 6579"/>
            </a:avLst>
          </a:prstGeom>
          <a:solidFill>
            <a:srgbClr val="FFFFFF"/>
          </a:solidFill>
          <a:ln w="22860">
            <a:solidFill>
              <a:srgbClr val="BCDBD4"/>
            </a:solidFill>
            <a:prstDash val="solid"/>
          </a:ln>
        </p:spPr>
      </p:sp>
      <p:pic>
        <p:nvPicPr>
          <p:cNvPr id="33" name="Image 0" descr="preencoded.png">    </p:cNvPr>
          <p:cNvPicPr>
            <a:picLocks noChangeAspect="1"/>
          </p:cNvPicPr>
          <p:nvPr/>
        </p:nvPicPr>
        <p:blipFill>
          <a:blip r:embed="rId1"/>
          <a:stretch>
            <a:fillRect/>
          </a:stretch>
        </p:blipFill>
        <p:spPr>
          <a:xfrm>
            <a:off x="617339" y="6253877"/>
            <a:ext cx="245983" cy="245983"/>
          </a:xfrm>
          <a:prstGeom prst="rect">
            <a:avLst/>
          </a:prstGeom>
        </p:spPr>
      </p:pic>
      <p:pic>
        <p:nvPicPr>
          <p:cNvPr id="34" name="Image 1" descr="preencoded.png">    </p:cNvPr>
          <p:cNvPicPr>
            <a:picLocks noChangeAspect="1"/>
          </p:cNvPicPr>
          <p:nvPr/>
        </p:nvPicPr>
        <p:blipFill>
          <a:blip r:embed="rId2"/>
          <a:stretch>
            <a:fillRect/>
          </a:stretch>
        </p:blipFill>
        <p:spPr>
          <a:xfrm>
            <a:off x="7066836" y="7516892"/>
            <a:ext cx="245983" cy="245983"/>
          </a:xfrm>
          <a:prstGeom prst="rect">
            <a:avLst/>
          </a:prstGeom>
        </p:spPr>
      </p:pic>
      <p:sp>
        <p:nvSpPr>
          <p:cNvPr id="35" name="Text 31"/>
          <p:cNvSpPr/>
          <p:nvPr/>
        </p:nvSpPr>
        <p:spPr>
          <a:xfrm>
            <a:off x="1047750" y="6684288"/>
            <a:ext cx="5834658" cy="648176"/>
          </a:xfrm>
          <a:prstGeom prst="rect">
            <a:avLst/>
          </a:prstGeom>
          <a:noFill/>
          <a:ln/>
        </p:spPr>
        <p:txBody>
          <a:bodyPr wrap="square" lIns="0" tIns="0" rIns="0" bIns="0" rtlCol="0" anchor="t"/>
          <a:lstStyle/>
          <a:p>
            <a:pPr algn="l" indent="0" marL="0">
              <a:lnSpc>
                <a:spcPts val="2500"/>
              </a:lnSpc>
              <a:buNone/>
            </a:pPr>
            <a:r>
              <a:rPr lang="en-US" sz="2000" b="1" dirty="0">
                <a:solidFill>
                  <a:srgbClr val="000000"/>
                </a:solidFill>
                <a:latin typeface="Unbounded Bold" pitchFamily="34" charset="0"/>
                <a:ea typeface="Unbounded Bold" pitchFamily="34" charset="-122"/>
                <a:cs typeface="Unbounded Bold" pitchFamily="34" charset="-120"/>
              </a:rPr>
              <a:t>📌</a:t>
            </a:r>
            <a:pPr algn="l"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 High recall is critical to catch more defects</a:t>
            </a:r>
            <a:endParaRPr lang="en-US" sz="2000" dirty="0"/>
          </a:p>
        </p:txBody>
      </p:sp>
      <p:sp>
        <p:nvSpPr>
          <p:cNvPr id="36" name="Shape 32"/>
          <p:cNvSpPr/>
          <p:nvPr/>
        </p:nvSpPr>
        <p:spPr>
          <a:xfrm>
            <a:off x="7417594" y="6354008"/>
            <a:ext cx="6495336" cy="1308735"/>
          </a:xfrm>
          <a:prstGeom prst="roundRect">
            <a:avLst>
              <a:gd name="adj" fmla="val 6579"/>
            </a:avLst>
          </a:prstGeom>
          <a:solidFill>
            <a:srgbClr val="FFFFFF"/>
          </a:solidFill>
          <a:ln w="22860">
            <a:solidFill>
              <a:srgbClr val="BCDBD4"/>
            </a:solidFill>
            <a:prstDash val="solid"/>
          </a:ln>
        </p:spPr>
      </p:sp>
      <p:pic>
        <p:nvPicPr>
          <p:cNvPr id="37" name="Image 2" descr="preencoded.png">    </p:cNvPr>
          <p:cNvPicPr>
            <a:picLocks noChangeAspect="1"/>
          </p:cNvPicPr>
          <p:nvPr/>
        </p:nvPicPr>
        <p:blipFill>
          <a:blip r:embed="rId3"/>
          <a:stretch>
            <a:fillRect/>
          </a:stretch>
        </p:blipFill>
        <p:spPr>
          <a:xfrm>
            <a:off x="7317462" y="6253877"/>
            <a:ext cx="245983" cy="245983"/>
          </a:xfrm>
          <a:prstGeom prst="rect">
            <a:avLst/>
          </a:prstGeom>
        </p:spPr>
      </p:pic>
      <p:pic>
        <p:nvPicPr>
          <p:cNvPr id="38" name="Image 3" descr="preencoded.png">    </p:cNvPr>
          <p:cNvPicPr>
            <a:picLocks noChangeAspect="1"/>
          </p:cNvPicPr>
          <p:nvPr/>
        </p:nvPicPr>
        <p:blipFill>
          <a:blip r:embed="rId4"/>
          <a:stretch>
            <a:fillRect/>
          </a:stretch>
        </p:blipFill>
        <p:spPr>
          <a:xfrm>
            <a:off x="13767078" y="7516892"/>
            <a:ext cx="245983" cy="245983"/>
          </a:xfrm>
          <a:prstGeom prst="rect">
            <a:avLst/>
          </a:prstGeom>
        </p:spPr>
      </p:pic>
      <p:sp>
        <p:nvSpPr>
          <p:cNvPr id="39" name="Text 33"/>
          <p:cNvSpPr/>
          <p:nvPr/>
        </p:nvSpPr>
        <p:spPr>
          <a:xfrm>
            <a:off x="7747873" y="6684288"/>
            <a:ext cx="5834777" cy="648176"/>
          </a:xfrm>
          <a:prstGeom prst="rect">
            <a:avLst/>
          </a:prstGeom>
          <a:noFill/>
          <a:ln/>
        </p:spPr>
        <p:txBody>
          <a:bodyPr wrap="square" lIns="0" tIns="0" rIns="0" bIns="0" rtlCol="0" anchor="t"/>
          <a:lstStyle/>
          <a:p>
            <a:pPr algn="l" indent="0" marL="0">
              <a:lnSpc>
                <a:spcPts val="2500"/>
              </a:lnSpc>
              <a:buNone/>
            </a:pPr>
            <a:r>
              <a:rPr lang="en-US" sz="2000" b="1" dirty="0">
                <a:solidFill>
                  <a:srgbClr val="000000"/>
                </a:solidFill>
                <a:latin typeface="Unbounded Bold" pitchFamily="34" charset="0"/>
                <a:ea typeface="Unbounded Bold" pitchFamily="34" charset="-122"/>
                <a:cs typeface="Unbounded Bold" pitchFamily="34" charset="-120"/>
              </a:rPr>
              <a:t>📌</a:t>
            </a:r>
            <a:pPr algn="l"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 Even with lower precision, the model is practically useful</a:t>
            </a: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1143476"/>
            <a:ext cx="8484751" cy="566976"/>
          </a:xfrm>
          <a:prstGeom prst="rect">
            <a:avLst/>
          </a:prstGeom>
          <a:noFill/>
          <a:ln/>
        </p:spPr>
        <p:txBody>
          <a:bodyPr wrap="non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Effort-Aware Prediction (RQ2)</a:t>
            </a:r>
            <a:endParaRPr lang="en-US" sz="3550" dirty="0"/>
          </a:p>
        </p:txBody>
      </p:sp>
      <p:sp>
        <p:nvSpPr>
          <p:cNvPr id="3" name="Text 1"/>
          <p:cNvSpPr/>
          <p:nvPr/>
        </p:nvSpPr>
        <p:spPr>
          <a:xfrm>
            <a:off x="793790" y="216408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Not all changes deserve equal review effort. Effort is measured as Lines of Code changed.</a:t>
            </a:r>
            <a:endParaRPr lang="en-US" sz="1750" dirty="0"/>
          </a:p>
        </p:txBody>
      </p:sp>
      <p:sp>
        <p:nvSpPr>
          <p:cNvPr id="4" name="Text 2"/>
          <p:cNvSpPr/>
          <p:nvPr/>
        </p:nvSpPr>
        <p:spPr>
          <a:xfrm>
            <a:off x="793790" y="2867144"/>
            <a:ext cx="3771067" cy="425291"/>
          </a:xfrm>
          <a:prstGeom prst="rect">
            <a:avLst/>
          </a:prstGeom>
          <a:noFill/>
          <a:ln/>
        </p:spPr>
        <p:txBody>
          <a:bodyPr wrap="none" lIns="0" tIns="0" rIns="0" bIns="0" rtlCol="0" anchor="t"/>
          <a:lstStyle/>
          <a:p>
            <a:pPr algn="l" indent="0" marL="0">
              <a:lnSpc>
                <a:spcPts val="3300"/>
              </a:lnSpc>
              <a:buNone/>
            </a:pPr>
            <a:r>
              <a:rPr lang="en-US" sz="2650" b="1" dirty="0">
                <a:solidFill>
                  <a:srgbClr val="333F70"/>
                </a:solidFill>
                <a:latin typeface="Unbounded Bold" pitchFamily="34" charset="0"/>
                <a:ea typeface="Unbounded Bold" pitchFamily="34" charset="-122"/>
                <a:cs typeface="Unbounded Bold" pitchFamily="34" charset="-120"/>
              </a:rPr>
              <a:t>Important Result:</a:t>
            </a:r>
            <a:endParaRPr lang="en-US" sz="2650" dirty="0"/>
          </a:p>
        </p:txBody>
      </p:sp>
      <p:sp>
        <p:nvSpPr>
          <p:cNvPr id="5" name="Shape 3"/>
          <p:cNvSpPr/>
          <p:nvPr/>
        </p:nvSpPr>
        <p:spPr>
          <a:xfrm>
            <a:off x="793790" y="3745944"/>
            <a:ext cx="226814" cy="226814"/>
          </a:xfrm>
          <a:prstGeom prst="roundRect">
            <a:avLst>
              <a:gd name="adj" fmla="val 201575"/>
            </a:avLst>
          </a:prstGeom>
          <a:solidFill>
            <a:srgbClr val="26A688"/>
          </a:solidFill>
          <a:ln/>
        </p:spPr>
      </p:sp>
      <p:sp>
        <p:nvSpPr>
          <p:cNvPr id="6" name="Shape 4"/>
          <p:cNvSpPr/>
          <p:nvPr/>
        </p:nvSpPr>
        <p:spPr>
          <a:xfrm>
            <a:off x="1043226" y="3745944"/>
            <a:ext cx="226814" cy="226814"/>
          </a:xfrm>
          <a:prstGeom prst="roundRect">
            <a:avLst>
              <a:gd name="adj" fmla="val 201575"/>
            </a:avLst>
          </a:prstGeom>
          <a:solidFill>
            <a:srgbClr val="D6F5EE"/>
          </a:solidFill>
          <a:ln w="7620">
            <a:solidFill>
              <a:srgbClr val="BCDBD4"/>
            </a:solidFill>
            <a:prstDash val="solid"/>
          </a:ln>
        </p:spPr>
      </p:sp>
      <p:sp>
        <p:nvSpPr>
          <p:cNvPr id="7" name="Shape 5"/>
          <p:cNvSpPr/>
          <p:nvPr/>
        </p:nvSpPr>
        <p:spPr>
          <a:xfrm>
            <a:off x="1292662" y="3745944"/>
            <a:ext cx="226814" cy="226814"/>
          </a:xfrm>
          <a:prstGeom prst="roundRect">
            <a:avLst>
              <a:gd name="adj" fmla="val 201575"/>
            </a:avLst>
          </a:prstGeom>
          <a:solidFill>
            <a:srgbClr val="D6F5EE"/>
          </a:solidFill>
          <a:ln w="7620">
            <a:solidFill>
              <a:srgbClr val="BCDBD4"/>
            </a:solidFill>
            <a:prstDash val="solid"/>
          </a:ln>
        </p:spPr>
      </p:sp>
      <p:sp>
        <p:nvSpPr>
          <p:cNvPr id="8" name="Shape 6"/>
          <p:cNvSpPr/>
          <p:nvPr/>
        </p:nvSpPr>
        <p:spPr>
          <a:xfrm>
            <a:off x="1542098" y="3745944"/>
            <a:ext cx="226814" cy="226814"/>
          </a:xfrm>
          <a:prstGeom prst="roundRect">
            <a:avLst>
              <a:gd name="adj" fmla="val 201575"/>
            </a:avLst>
          </a:prstGeom>
          <a:solidFill>
            <a:srgbClr val="D6F5EE"/>
          </a:solidFill>
          <a:ln w="7620">
            <a:solidFill>
              <a:srgbClr val="BCDBD4"/>
            </a:solidFill>
            <a:prstDash val="solid"/>
          </a:ln>
        </p:spPr>
      </p:sp>
      <p:sp>
        <p:nvSpPr>
          <p:cNvPr id="9" name="Shape 7"/>
          <p:cNvSpPr/>
          <p:nvPr/>
        </p:nvSpPr>
        <p:spPr>
          <a:xfrm>
            <a:off x="1791533" y="3745944"/>
            <a:ext cx="226814" cy="226814"/>
          </a:xfrm>
          <a:prstGeom prst="roundRect">
            <a:avLst>
              <a:gd name="adj" fmla="val 201575"/>
            </a:avLst>
          </a:prstGeom>
          <a:solidFill>
            <a:srgbClr val="D6F5EE"/>
          </a:solidFill>
          <a:ln w="7620">
            <a:solidFill>
              <a:srgbClr val="BCDBD4"/>
            </a:solidFill>
            <a:prstDash val="solid"/>
          </a:ln>
        </p:spPr>
      </p:sp>
      <p:sp>
        <p:nvSpPr>
          <p:cNvPr id="10" name="Text 8"/>
          <p:cNvSpPr/>
          <p:nvPr/>
        </p:nvSpPr>
        <p:spPr>
          <a:xfrm>
            <a:off x="2188369" y="3717608"/>
            <a:ext cx="865465" cy="283488"/>
          </a:xfrm>
          <a:prstGeom prst="rect">
            <a:avLst/>
          </a:prstGeom>
          <a:noFill/>
          <a:ln/>
        </p:spPr>
        <p:txBody>
          <a:bodyPr wrap="none" lIns="0" tIns="0" rIns="0" bIns="0" rtlCol="0" anchor="t"/>
          <a:lstStyle/>
          <a:p>
            <a:pPr algn="l" indent="0" marL="0">
              <a:lnSpc>
                <a:spcPts val="2200"/>
              </a:lnSpc>
              <a:buNone/>
            </a:pPr>
            <a:r>
              <a:rPr lang="en-US" sz="2200" b="1" dirty="0">
                <a:solidFill>
                  <a:srgbClr val="333F70"/>
                </a:solidFill>
                <a:latin typeface="Unbounded Bold" pitchFamily="34" charset="0"/>
                <a:ea typeface="Unbounded Bold" pitchFamily="34" charset="-122"/>
                <a:cs typeface="Unbounded Bold" pitchFamily="34" charset="-120"/>
              </a:rPr>
              <a:t>20%</a:t>
            </a:r>
            <a:endParaRPr lang="en-US" sz="2200" dirty="0"/>
          </a:p>
        </p:txBody>
      </p:sp>
      <p:sp>
        <p:nvSpPr>
          <p:cNvPr id="11" name="Text 9"/>
          <p:cNvSpPr/>
          <p:nvPr/>
        </p:nvSpPr>
        <p:spPr>
          <a:xfrm>
            <a:off x="793790" y="4256127"/>
            <a:ext cx="6379607"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of the review effort</a:t>
            </a:r>
            <a:endParaRPr lang="en-US" sz="1750" dirty="0"/>
          </a:p>
        </p:txBody>
      </p:sp>
      <p:sp>
        <p:nvSpPr>
          <p:cNvPr id="12" name="Shape 10"/>
          <p:cNvSpPr/>
          <p:nvPr/>
        </p:nvSpPr>
        <p:spPr>
          <a:xfrm>
            <a:off x="7456884" y="3745944"/>
            <a:ext cx="226814" cy="226814"/>
          </a:xfrm>
          <a:prstGeom prst="roundRect">
            <a:avLst>
              <a:gd name="adj" fmla="val 201575"/>
            </a:avLst>
          </a:prstGeom>
          <a:solidFill>
            <a:srgbClr val="26A688"/>
          </a:solidFill>
          <a:ln/>
        </p:spPr>
      </p:sp>
      <p:sp>
        <p:nvSpPr>
          <p:cNvPr id="13" name="Shape 11"/>
          <p:cNvSpPr/>
          <p:nvPr/>
        </p:nvSpPr>
        <p:spPr>
          <a:xfrm>
            <a:off x="7706320" y="3745944"/>
            <a:ext cx="226814" cy="226814"/>
          </a:xfrm>
          <a:prstGeom prst="roundRect">
            <a:avLst>
              <a:gd name="adj" fmla="val 201575"/>
            </a:avLst>
          </a:prstGeom>
          <a:solidFill>
            <a:srgbClr val="26A688"/>
          </a:solidFill>
          <a:ln/>
        </p:spPr>
      </p:sp>
      <p:sp>
        <p:nvSpPr>
          <p:cNvPr id="14" name="Shape 12"/>
          <p:cNvSpPr/>
          <p:nvPr/>
        </p:nvSpPr>
        <p:spPr>
          <a:xfrm>
            <a:off x="7955756" y="3745944"/>
            <a:ext cx="226814" cy="226814"/>
          </a:xfrm>
          <a:prstGeom prst="roundRect">
            <a:avLst>
              <a:gd name="adj" fmla="val 201575"/>
            </a:avLst>
          </a:prstGeom>
          <a:solidFill>
            <a:srgbClr val="D6F5EE"/>
          </a:solidFill>
          <a:ln w="7620">
            <a:solidFill>
              <a:srgbClr val="BCDBD4"/>
            </a:solidFill>
            <a:prstDash val="solid"/>
          </a:ln>
        </p:spPr>
      </p:sp>
      <p:sp>
        <p:nvSpPr>
          <p:cNvPr id="15" name="Shape 13"/>
          <p:cNvSpPr/>
          <p:nvPr/>
        </p:nvSpPr>
        <p:spPr>
          <a:xfrm>
            <a:off x="8205192" y="3745944"/>
            <a:ext cx="226814" cy="226814"/>
          </a:xfrm>
          <a:prstGeom prst="roundRect">
            <a:avLst>
              <a:gd name="adj" fmla="val 201575"/>
            </a:avLst>
          </a:prstGeom>
          <a:solidFill>
            <a:srgbClr val="D6F5EE"/>
          </a:solidFill>
          <a:ln w="7620">
            <a:solidFill>
              <a:srgbClr val="BCDBD4"/>
            </a:solidFill>
            <a:prstDash val="solid"/>
          </a:ln>
        </p:spPr>
      </p:sp>
      <p:sp>
        <p:nvSpPr>
          <p:cNvPr id="16" name="Shape 14"/>
          <p:cNvSpPr/>
          <p:nvPr/>
        </p:nvSpPr>
        <p:spPr>
          <a:xfrm>
            <a:off x="8454628" y="3745944"/>
            <a:ext cx="226814" cy="226814"/>
          </a:xfrm>
          <a:prstGeom prst="roundRect">
            <a:avLst>
              <a:gd name="adj" fmla="val 201575"/>
            </a:avLst>
          </a:prstGeom>
          <a:solidFill>
            <a:srgbClr val="D6F5EE"/>
          </a:solidFill>
          <a:ln w="7620">
            <a:solidFill>
              <a:srgbClr val="BCDBD4"/>
            </a:solidFill>
            <a:prstDash val="solid"/>
          </a:ln>
        </p:spPr>
      </p:sp>
      <p:sp>
        <p:nvSpPr>
          <p:cNvPr id="17" name="Text 15"/>
          <p:cNvSpPr/>
          <p:nvPr/>
        </p:nvSpPr>
        <p:spPr>
          <a:xfrm>
            <a:off x="8851463" y="3717608"/>
            <a:ext cx="833199" cy="283488"/>
          </a:xfrm>
          <a:prstGeom prst="rect">
            <a:avLst/>
          </a:prstGeom>
          <a:noFill/>
          <a:ln/>
        </p:spPr>
        <p:txBody>
          <a:bodyPr wrap="none" lIns="0" tIns="0" rIns="0" bIns="0" rtlCol="0" anchor="t"/>
          <a:lstStyle/>
          <a:p>
            <a:pPr algn="l" indent="0" marL="0">
              <a:lnSpc>
                <a:spcPts val="2200"/>
              </a:lnSpc>
              <a:buNone/>
            </a:pPr>
            <a:r>
              <a:rPr lang="en-US" sz="2200" b="1" dirty="0">
                <a:solidFill>
                  <a:srgbClr val="333F70"/>
                </a:solidFill>
                <a:latin typeface="Unbounded Bold" pitchFamily="34" charset="0"/>
                <a:ea typeface="Unbounded Bold" pitchFamily="34" charset="-122"/>
                <a:cs typeface="Unbounded Bold" pitchFamily="34" charset="-120"/>
              </a:rPr>
              <a:t>35%</a:t>
            </a:r>
            <a:endParaRPr lang="en-US" sz="2200" dirty="0"/>
          </a:p>
        </p:txBody>
      </p:sp>
      <p:sp>
        <p:nvSpPr>
          <p:cNvPr id="18" name="Text 16"/>
          <p:cNvSpPr/>
          <p:nvPr/>
        </p:nvSpPr>
        <p:spPr>
          <a:xfrm>
            <a:off x="7456884" y="4256127"/>
            <a:ext cx="6379726"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of defect-inducing changes identified</a:t>
            </a:r>
            <a:endParaRPr lang="en-US" sz="1750" dirty="0"/>
          </a:p>
        </p:txBody>
      </p:sp>
      <p:sp>
        <p:nvSpPr>
          <p:cNvPr id="19" name="Shape 17"/>
          <p:cNvSpPr/>
          <p:nvPr/>
        </p:nvSpPr>
        <p:spPr>
          <a:xfrm>
            <a:off x="793790" y="4874181"/>
            <a:ext cx="13042821" cy="1230868"/>
          </a:xfrm>
          <a:prstGeom prst="roundRect">
            <a:avLst>
              <a:gd name="adj" fmla="val 7740"/>
            </a:avLst>
          </a:prstGeom>
          <a:solidFill>
            <a:srgbClr val="FFFFFF"/>
          </a:solidFill>
          <a:ln w="30480">
            <a:solidFill>
              <a:srgbClr val="BCDBD4"/>
            </a:solidFill>
            <a:prstDash val="solid"/>
          </a:ln>
        </p:spPr>
      </p:sp>
      <p:sp>
        <p:nvSpPr>
          <p:cNvPr id="20" name="Text 18"/>
          <p:cNvSpPr/>
          <p:nvPr/>
        </p:nvSpPr>
        <p:spPr>
          <a:xfrm>
            <a:off x="1051084" y="5131475"/>
            <a:ext cx="12528233" cy="71628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Unbounded Bold" pitchFamily="34" charset="0"/>
                <a:ea typeface="Unbounded Bold" pitchFamily="34" charset="-122"/>
                <a:cs typeface="Unbounded Bold" pitchFamily="34" charset="-120"/>
              </a:rPr>
              <a:t>📌</a:t>
            </a:r>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 Effort-aware models (EALR) outperform random and non-effort-aware models</a:t>
            </a:r>
            <a:endParaRPr lang="en-US" sz="2200" dirty="0"/>
          </a:p>
        </p:txBody>
      </p:sp>
      <p:sp>
        <p:nvSpPr>
          <p:cNvPr id="21" name="Text 19"/>
          <p:cNvSpPr/>
          <p:nvPr/>
        </p:nvSpPr>
        <p:spPr>
          <a:xfrm>
            <a:off x="793790" y="6360200"/>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This demonstrates that by focusing review efforts on high-risk commits, teams can achieve significant defect detection with minimal resource investment.</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1734503"/>
            <a:ext cx="10386298" cy="566976"/>
          </a:xfrm>
          <a:prstGeom prst="rect">
            <a:avLst/>
          </a:prstGeom>
          <a:noFill/>
          <a:ln/>
        </p:spPr>
        <p:txBody>
          <a:bodyPr wrap="non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Features Used for Prediction (Part 2)</a:t>
            </a:r>
            <a:endParaRPr lang="en-US" sz="3550" dirty="0"/>
          </a:p>
        </p:txBody>
      </p:sp>
      <p:sp>
        <p:nvSpPr>
          <p:cNvPr id="3" name="Text 1"/>
          <p:cNvSpPr/>
          <p:nvPr/>
        </p:nvSpPr>
        <p:spPr>
          <a:xfrm>
            <a:off x="793790" y="2755106"/>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Continuing with the remaining feature categories:</a:t>
            </a:r>
            <a:endParaRPr lang="en-US" sz="1750" dirty="0"/>
          </a:p>
        </p:txBody>
      </p:sp>
      <p:sp>
        <p:nvSpPr>
          <p:cNvPr id="4" name="Shape 2"/>
          <p:cNvSpPr/>
          <p:nvPr/>
        </p:nvSpPr>
        <p:spPr>
          <a:xfrm>
            <a:off x="793790" y="3373160"/>
            <a:ext cx="6407944" cy="3121819"/>
          </a:xfrm>
          <a:prstGeom prst="roundRect">
            <a:avLst>
              <a:gd name="adj" fmla="val 3052"/>
            </a:avLst>
          </a:prstGeom>
          <a:solidFill>
            <a:srgbClr val="FFFFFF"/>
          </a:solidFill>
          <a:ln w="30480">
            <a:solidFill>
              <a:srgbClr val="BCDBD4"/>
            </a:solidFill>
            <a:prstDash val="solid"/>
          </a:ln>
        </p:spPr>
      </p:sp>
      <p:sp>
        <p:nvSpPr>
          <p:cNvPr id="5" name="Text 3"/>
          <p:cNvSpPr/>
          <p:nvPr/>
        </p:nvSpPr>
        <p:spPr>
          <a:xfrm>
            <a:off x="1051084" y="363045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4. History</a:t>
            </a:r>
            <a:endParaRPr lang="en-US" sz="2200" dirty="0"/>
          </a:p>
        </p:txBody>
      </p:sp>
      <p:sp>
        <p:nvSpPr>
          <p:cNvPr id="6" name="Text 4"/>
          <p:cNvSpPr/>
          <p:nvPr/>
        </p:nvSpPr>
        <p:spPr>
          <a:xfrm>
            <a:off x="1051084" y="4120872"/>
            <a:ext cx="589335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Change frequency</a:t>
            </a:r>
            <a:endParaRPr lang="en-US" sz="1750" dirty="0"/>
          </a:p>
        </p:txBody>
      </p:sp>
      <p:sp>
        <p:nvSpPr>
          <p:cNvPr id="7" name="Text 5"/>
          <p:cNvSpPr/>
          <p:nvPr/>
        </p:nvSpPr>
        <p:spPr>
          <a:xfrm>
            <a:off x="1051084" y="4563070"/>
            <a:ext cx="589335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Age of files</a:t>
            </a:r>
            <a:endParaRPr lang="en-US" sz="1750" dirty="0"/>
          </a:p>
        </p:txBody>
      </p:sp>
      <p:sp>
        <p:nvSpPr>
          <p:cNvPr id="8" name="Text 6"/>
          <p:cNvSpPr/>
          <p:nvPr/>
        </p:nvSpPr>
        <p:spPr>
          <a:xfrm>
            <a:off x="1051084" y="5005268"/>
            <a:ext cx="589335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Number of previous changes</a:t>
            </a:r>
            <a:endParaRPr lang="en-US" sz="1750" dirty="0"/>
          </a:p>
        </p:txBody>
      </p:sp>
      <p:sp>
        <p:nvSpPr>
          <p:cNvPr id="9" name="Text 7"/>
          <p:cNvSpPr/>
          <p:nvPr/>
        </p:nvSpPr>
        <p:spPr>
          <a:xfrm>
            <a:off x="1051084" y="5504259"/>
            <a:ext cx="5893356" cy="73342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Open Sans" pitchFamily="34" charset="0"/>
                <a:ea typeface="Open Sans" pitchFamily="34" charset="-122"/>
                <a:cs typeface="Open Sans" pitchFamily="34" charset="-120"/>
              </a:rPr>
              <a:t>📌</a:t>
            </a:r>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Older files with frequent changes may have accumulated defects</a:t>
            </a:r>
            <a:endParaRPr lang="en-US" sz="1750" dirty="0"/>
          </a:p>
        </p:txBody>
      </p:sp>
      <p:sp>
        <p:nvSpPr>
          <p:cNvPr id="10" name="Shape 8"/>
          <p:cNvSpPr/>
          <p:nvPr/>
        </p:nvSpPr>
        <p:spPr>
          <a:xfrm>
            <a:off x="7428548" y="3373160"/>
            <a:ext cx="6408063" cy="3121819"/>
          </a:xfrm>
          <a:prstGeom prst="roundRect">
            <a:avLst>
              <a:gd name="adj" fmla="val 3052"/>
            </a:avLst>
          </a:prstGeom>
          <a:solidFill>
            <a:srgbClr val="FFFFFF"/>
          </a:solidFill>
          <a:ln w="30480">
            <a:solidFill>
              <a:srgbClr val="BCDBD4"/>
            </a:solidFill>
            <a:prstDash val="solid"/>
          </a:ln>
        </p:spPr>
      </p:sp>
      <p:sp>
        <p:nvSpPr>
          <p:cNvPr id="11" name="Text 9"/>
          <p:cNvSpPr/>
          <p:nvPr/>
        </p:nvSpPr>
        <p:spPr>
          <a:xfrm>
            <a:off x="7685842" y="363045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5. Experience</a:t>
            </a:r>
            <a:endParaRPr lang="en-US" sz="2200" dirty="0"/>
          </a:p>
        </p:txBody>
      </p:sp>
      <p:sp>
        <p:nvSpPr>
          <p:cNvPr id="12" name="Text 10"/>
          <p:cNvSpPr/>
          <p:nvPr/>
        </p:nvSpPr>
        <p:spPr>
          <a:xfrm>
            <a:off x="7685842" y="4120872"/>
            <a:ext cx="589347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Developer experience</a:t>
            </a:r>
            <a:endParaRPr lang="en-US" sz="1750" dirty="0"/>
          </a:p>
        </p:txBody>
      </p:sp>
      <p:sp>
        <p:nvSpPr>
          <p:cNvPr id="13" name="Text 11"/>
          <p:cNvSpPr/>
          <p:nvPr/>
        </p:nvSpPr>
        <p:spPr>
          <a:xfrm>
            <a:off x="7685842" y="4563070"/>
            <a:ext cx="589347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Recent experience</a:t>
            </a:r>
            <a:endParaRPr lang="en-US" sz="1750" dirty="0"/>
          </a:p>
        </p:txBody>
      </p:sp>
      <p:sp>
        <p:nvSpPr>
          <p:cNvPr id="14" name="Text 12"/>
          <p:cNvSpPr/>
          <p:nvPr/>
        </p:nvSpPr>
        <p:spPr>
          <a:xfrm>
            <a:off x="7685842" y="5005268"/>
            <a:ext cx="589347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Subsystem experience</a:t>
            </a:r>
            <a:endParaRPr lang="en-US" sz="1750" dirty="0"/>
          </a:p>
        </p:txBody>
      </p:sp>
      <p:sp>
        <p:nvSpPr>
          <p:cNvPr id="15" name="Text 13"/>
          <p:cNvSpPr/>
          <p:nvPr/>
        </p:nvSpPr>
        <p:spPr>
          <a:xfrm>
            <a:off x="7685842" y="5504259"/>
            <a:ext cx="5893475" cy="73342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Open Sans" pitchFamily="34" charset="0"/>
                <a:ea typeface="Open Sans" pitchFamily="34" charset="-122"/>
                <a:cs typeface="Open Sans" pitchFamily="34" charset="-120"/>
              </a:rPr>
              <a:t>📌</a:t>
            </a:r>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Less experienced developers may introduce more defects</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1523762"/>
            <a:ext cx="9457849" cy="425291"/>
          </a:xfrm>
          <a:prstGeom prst="rect">
            <a:avLst/>
          </a:prstGeom>
          <a:noFill/>
          <a:ln/>
        </p:spPr>
        <p:txBody>
          <a:bodyPr wrap="none" lIns="0" tIns="0" rIns="0" bIns="0" rtlCol="0" anchor="t"/>
          <a:lstStyle/>
          <a:p>
            <a:pPr algn="l" indent="0" marL="0">
              <a:lnSpc>
                <a:spcPts val="3300"/>
              </a:lnSpc>
              <a:buNone/>
            </a:pPr>
            <a:r>
              <a:rPr lang="en-US" sz="2650" b="1" dirty="0">
                <a:solidFill>
                  <a:srgbClr val="333F70"/>
                </a:solidFill>
                <a:latin typeface="Unbounded Bold" pitchFamily="34" charset="0"/>
                <a:ea typeface="Unbounded Bold" pitchFamily="34" charset="-122"/>
                <a:cs typeface="Unbounded Bold" pitchFamily="34" charset="-120"/>
              </a:rPr>
              <a:t>Characteristics of Defect-Inducing Changes</a:t>
            </a:r>
            <a:endParaRPr lang="en-US" sz="2650" dirty="0"/>
          </a:p>
        </p:txBody>
      </p:sp>
      <p:sp>
        <p:nvSpPr>
          <p:cNvPr id="3" name="Text 1"/>
          <p:cNvSpPr/>
          <p:nvPr/>
        </p:nvSpPr>
        <p:spPr>
          <a:xfrm>
            <a:off x="793790" y="2516029"/>
            <a:ext cx="3834289"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Open Source Projects</a:t>
            </a:r>
            <a:endParaRPr lang="en-US" sz="2200" dirty="0"/>
          </a:p>
        </p:txBody>
      </p:sp>
      <p:sp>
        <p:nvSpPr>
          <p:cNvPr id="4" name="Text 2"/>
          <p:cNvSpPr/>
          <p:nvPr/>
        </p:nvSpPr>
        <p:spPr>
          <a:xfrm>
            <a:off x="793790" y="309717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NF ↑ (Number of files increases risk)</a:t>
            </a:r>
            <a:endParaRPr lang="en-US" sz="1750" dirty="0"/>
          </a:p>
        </p:txBody>
      </p:sp>
      <p:sp>
        <p:nvSpPr>
          <p:cNvPr id="5" name="Text 3"/>
          <p:cNvSpPr/>
          <p:nvPr/>
        </p:nvSpPr>
        <p:spPr>
          <a:xfrm>
            <a:off x="793790" y="353937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FIX ↑ (Bug-fixing commits are riskier)</a:t>
            </a:r>
            <a:endParaRPr lang="en-US" sz="1750" dirty="0"/>
          </a:p>
        </p:txBody>
      </p:sp>
      <p:sp>
        <p:nvSpPr>
          <p:cNvPr id="6" name="Text 4"/>
          <p:cNvSpPr/>
          <p:nvPr/>
        </p:nvSpPr>
        <p:spPr>
          <a:xfrm>
            <a:off x="793790" y="398156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AGE ↓ (Recent changes are riskier)</a:t>
            </a:r>
            <a:endParaRPr lang="en-US" sz="1750" dirty="0"/>
          </a:p>
        </p:txBody>
      </p:sp>
      <p:sp>
        <p:nvSpPr>
          <p:cNvPr id="7" name="Text 5"/>
          <p:cNvSpPr/>
          <p:nvPr/>
        </p:nvSpPr>
        <p:spPr>
          <a:xfrm>
            <a:off x="7599521" y="2516029"/>
            <a:ext cx="3731419"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Commercial Projects</a:t>
            </a:r>
            <a:endParaRPr lang="en-US" sz="2200" dirty="0"/>
          </a:p>
        </p:txBody>
      </p:sp>
      <p:sp>
        <p:nvSpPr>
          <p:cNvPr id="8" name="Text 6"/>
          <p:cNvSpPr/>
          <p:nvPr/>
        </p:nvSpPr>
        <p:spPr>
          <a:xfrm>
            <a:off x="7599521" y="309717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Size and Diffusion are the most influential factors</a:t>
            </a:r>
            <a:endParaRPr lang="en-US" sz="1750" dirty="0"/>
          </a:p>
        </p:txBody>
      </p:sp>
      <p:sp>
        <p:nvSpPr>
          <p:cNvPr id="9" name="Text 7"/>
          <p:cNvSpPr/>
          <p:nvPr/>
        </p:nvSpPr>
        <p:spPr>
          <a:xfrm>
            <a:off x="7599521" y="3539371"/>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NDEV usually increases risk (more developers = higher risk)</a:t>
            </a:r>
            <a:endParaRPr lang="en-US" sz="1750" dirty="0"/>
          </a:p>
        </p:txBody>
      </p:sp>
      <p:sp>
        <p:nvSpPr>
          <p:cNvPr id="10" name="Text 8"/>
          <p:cNvSpPr/>
          <p:nvPr/>
        </p:nvSpPr>
        <p:spPr>
          <a:xfrm>
            <a:off x="793790" y="4763929"/>
            <a:ext cx="9586436"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Why Do Open Source and Commercial Projects Differ?</a:t>
            </a:r>
            <a:endParaRPr lang="en-US" sz="2200" dirty="0"/>
          </a:p>
        </p:txBody>
      </p:sp>
      <p:sp>
        <p:nvSpPr>
          <p:cNvPr id="11" name="Text 9"/>
          <p:cNvSpPr/>
          <p:nvPr/>
        </p:nvSpPr>
        <p:spPr>
          <a:xfrm>
            <a:off x="793790" y="5458420"/>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Different types of defects</a:t>
            </a:r>
            <a:endParaRPr lang="en-US" sz="1750" dirty="0"/>
          </a:p>
        </p:txBody>
      </p:sp>
      <p:sp>
        <p:nvSpPr>
          <p:cNvPr id="12" name="Text 10"/>
          <p:cNvSpPr/>
          <p:nvPr/>
        </p:nvSpPr>
        <p:spPr>
          <a:xfrm>
            <a:off x="793790" y="5900618"/>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Different development processes</a:t>
            </a:r>
            <a:endParaRPr lang="en-US" sz="1750" dirty="0"/>
          </a:p>
        </p:txBody>
      </p:sp>
      <p:sp>
        <p:nvSpPr>
          <p:cNvPr id="13" name="Text 11"/>
          <p:cNvSpPr/>
          <p:nvPr/>
        </p:nvSpPr>
        <p:spPr>
          <a:xfrm>
            <a:off x="793790" y="6342817"/>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Stronger code ownership in commercial projects</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1216819"/>
            <a:ext cx="6923365" cy="566976"/>
          </a:xfrm>
          <a:prstGeom prst="rect">
            <a:avLst/>
          </a:prstGeom>
          <a:noFill/>
          <a:ln/>
        </p:spPr>
        <p:txBody>
          <a:bodyPr wrap="non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Limitations of the Study</a:t>
            </a:r>
            <a:endParaRPr lang="en-US" sz="3550" dirty="0"/>
          </a:p>
        </p:txBody>
      </p:sp>
      <p:sp>
        <p:nvSpPr>
          <p:cNvPr id="3" name="Shape 1"/>
          <p:cNvSpPr/>
          <p:nvPr/>
        </p:nvSpPr>
        <p:spPr>
          <a:xfrm>
            <a:off x="793790" y="2237423"/>
            <a:ext cx="6407944" cy="2092762"/>
          </a:xfrm>
          <a:prstGeom prst="roundRect">
            <a:avLst>
              <a:gd name="adj" fmla="val 4552"/>
            </a:avLst>
          </a:prstGeom>
          <a:solidFill>
            <a:srgbClr val="FFFFFF"/>
          </a:solidFill>
          <a:ln w="30480">
            <a:solidFill>
              <a:srgbClr val="BCDBD4"/>
            </a:solidFill>
            <a:prstDash val="solid"/>
          </a:ln>
        </p:spPr>
      </p:sp>
      <p:sp>
        <p:nvSpPr>
          <p:cNvPr id="4" name="Text 2"/>
          <p:cNvSpPr/>
          <p:nvPr/>
        </p:nvSpPr>
        <p:spPr>
          <a:xfrm>
            <a:off x="1051084" y="2494717"/>
            <a:ext cx="5893356" cy="71628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Unbounded Bold" pitchFamily="34" charset="0"/>
                <a:ea typeface="Unbounded Bold" pitchFamily="34" charset="-122"/>
                <a:cs typeface="Unbounded Bold" pitchFamily="34" charset="-120"/>
              </a:rPr>
              <a:t>⚠️</a:t>
            </a:r>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 Limitations of the SZZ algorithm</a:t>
            </a:r>
            <a:endParaRPr lang="en-US" sz="2200" dirty="0"/>
          </a:p>
        </p:txBody>
      </p:sp>
      <p:sp>
        <p:nvSpPr>
          <p:cNvPr id="5" name="Text 3"/>
          <p:cNvSpPr/>
          <p:nvPr/>
        </p:nvSpPr>
        <p:spPr>
          <a:xfrm>
            <a:off x="1051084" y="3347085"/>
            <a:ext cx="5893356"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SZZ algorithm may not perfectly identify all defect-introducing commits, especially in complex scenarios</a:t>
            </a:r>
            <a:endParaRPr lang="en-US" sz="1750" dirty="0"/>
          </a:p>
        </p:txBody>
      </p:sp>
      <p:sp>
        <p:nvSpPr>
          <p:cNvPr id="6" name="Shape 4"/>
          <p:cNvSpPr/>
          <p:nvPr/>
        </p:nvSpPr>
        <p:spPr>
          <a:xfrm>
            <a:off x="7428548" y="2237423"/>
            <a:ext cx="6408063" cy="2092762"/>
          </a:xfrm>
          <a:prstGeom prst="roundRect">
            <a:avLst>
              <a:gd name="adj" fmla="val 4552"/>
            </a:avLst>
          </a:prstGeom>
          <a:solidFill>
            <a:srgbClr val="FFFFFF"/>
          </a:solidFill>
          <a:ln w="30480">
            <a:solidFill>
              <a:srgbClr val="BCDBD4"/>
            </a:solidFill>
            <a:prstDash val="solid"/>
          </a:ln>
        </p:spPr>
      </p:sp>
      <p:sp>
        <p:nvSpPr>
          <p:cNvPr id="7" name="Text 5"/>
          <p:cNvSpPr/>
          <p:nvPr/>
        </p:nvSpPr>
        <p:spPr>
          <a:xfrm>
            <a:off x="7685842" y="2494717"/>
            <a:ext cx="5803583" cy="36195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Unbounded Bold" pitchFamily="34" charset="0"/>
                <a:ea typeface="Unbounded Bold" pitchFamily="34" charset="-122"/>
                <a:cs typeface="Unbounded Bold" pitchFamily="34" charset="-120"/>
              </a:rPr>
              <a:t>⚠️</a:t>
            </a:r>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 All defects are treated equally</a:t>
            </a:r>
            <a:endParaRPr lang="en-US" sz="2200" dirty="0"/>
          </a:p>
        </p:txBody>
      </p:sp>
      <p:sp>
        <p:nvSpPr>
          <p:cNvPr id="8" name="Text 6"/>
          <p:cNvSpPr/>
          <p:nvPr/>
        </p:nvSpPr>
        <p:spPr>
          <a:xfrm>
            <a:off x="7685842" y="2992755"/>
            <a:ext cx="5893475"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study doesn't distinguish between critical defects and minor issues. In reality, severity levels matter</a:t>
            </a:r>
            <a:endParaRPr lang="en-US" sz="1750" dirty="0"/>
          </a:p>
        </p:txBody>
      </p:sp>
      <p:sp>
        <p:nvSpPr>
          <p:cNvPr id="9" name="Shape 7"/>
          <p:cNvSpPr/>
          <p:nvPr/>
        </p:nvSpPr>
        <p:spPr>
          <a:xfrm>
            <a:off x="793790" y="4556998"/>
            <a:ext cx="6407944" cy="2455664"/>
          </a:xfrm>
          <a:prstGeom prst="roundRect">
            <a:avLst>
              <a:gd name="adj" fmla="val 3880"/>
            </a:avLst>
          </a:prstGeom>
          <a:solidFill>
            <a:srgbClr val="FFFFFF"/>
          </a:solidFill>
          <a:ln w="30480">
            <a:solidFill>
              <a:srgbClr val="BCDBD4"/>
            </a:solidFill>
            <a:prstDash val="solid"/>
          </a:ln>
        </p:spPr>
      </p:sp>
      <p:sp>
        <p:nvSpPr>
          <p:cNvPr id="10" name="Text 8"/>
          <p:cNvSpPr/>
          <p:nvPr/>
        </p:nvSpPr>
        <p:spPr>
          <a:xfrm>
            <a:off x="1051084" y="4814292"/>
            <a:ext cx="5893356" cy="71628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Unbounded Bold" pitchFamily="34" charset="0"/>
                <a:ea typeface="Unbounded Bold" pitchFamily="34" charset="-122"/>
                <a:cs typeface="Unbounded Bold" pitchFamily="34" charset="-120"/>
              </a:rPr>
              <a:t>⚠️</a:t>
            </a:r>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 Effort is measured only using LOC</a:t>
            </a:r>
            <a:endParaRPr lang="en-US" sz="2200" dirty="0"/>
          </a:p>
        </p:txBody>
      </p:sp>
      <p:sp>
        <p:nvSpPr>
          <p:cNvPr id="11" name="Text 9"/>
          <p:cNvSpPr/>
          <p:nvPr/>
        </p:nvSpPr>
        <p:spPr>
          <a:xfrm>
            <a:off x="1051084" y="5666661"/>
            <a:ext cx="5893356"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Lines of Code is a simple metric. Actual review effort depends on code complexity, familiarity, and other factors</a:t>
            </a:r>
            <a:endParaRPr lang="en-US" sz="1750" dirty="0"/>
          </a:p>
        </p:txBody>
      </p:sp>
      <p:sp>
        <p:nvSpPr>
          <p:cNvPr id="12" name="Shape 10"/>
          <p:cNvSpPr/>
          <p:nvPr/>
        </p:nvSpPr>
        <p:spPr>
          <a:xfrm>
            <a:off x="7428548" y="4556998"/>
            <a:ext cx="6408063" cy="2455664"/>
          </a:xfrm>
          <a:prstGeom prst="roundRect">
            <a:avLst>
              <a:gd name="adj" fmla="val 3880"/>
            </a:avLst>
          </a:prstGeom>
          <a:solidFill>
            <a:srgbClr val="FFFFFF"/>
          </a:solidFill>
          <a:ln w="30480">
            <a:solidFill>
              <a:srgbClr val="BCDBD4"/>
            </a:solidFill>
            <a:prstDash val="solid"/>
          </a:ln>
        </p:spPr>
      </p:sp>
      <p:sp>
        <p:nvSpPr>
          <p:cNvPr id="13" name="Text 11"/>
          <p:cNvSpPr/>
          <p:nvPr/>
        </p:nvSpPr>
        <p:spPr>
          <a:xfrm>
            <a:off x="7685842" y="4814292"/>
            <a:ext cx="3908941" cy="36195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Unbounded Bold" pitchFamily="34" charset="0"/>
                <a:ea typeface="Unbounded Bold" pitchFamily="34" charset="-122"/>
                <a:cs typeface="Unbounded Bold" pitchFamily="34" charset="-120"/>
              </a:rPr>
              <a:t>⚠️</a:t>
            </a:r>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 Dataset limitations</a:t>
            </a:r>
            <a:endParaRPr lang="en-US" sz="2200" dirty="0"/>
          </a:p>
        </p:txBody>
      </p:sp>
      <p:sp>
        <p:nvSpPr>
          <p:cNvPr id="14" name="Text 12"/>
          <p:cNvSpPr/>
          <p:nvPr/>
        </p:nvSpPr>
        <p:spPr>
          <a:xfrm>
            <a:off x="7685842" y="5312331"/>
            <a:ext cx="5893475"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Results may vary across different programming languages and project types</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3790" y="1672471"/>
            <a:ext cx="12154495" cy="566976"/>
          </a:xfrm>
          <a:prstGeom prst="rect">
            <a:avLst/>
          </a:prstGeom>
          <a:noFill/>
          <a:ln/>
        </p:spPr>
        <p:txBody>
          <a:bodyPr wrap="non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Benefits of Just-In-Time Quality Assurance</a:t>
            </a:r>
            <a:endParaRPr lang="en-US" sz="35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693075"/>
            <a:ext cx="566976" cy="566976"/>
          </a:xfrm>
          <a:prstGeom prst="rect">
            <a:avLst/>
          </a:prstGeom>
        </p:spPr>
      </p:pic>
      <p:sp>
        <p:nvSpPr>
          <p:cNvPr id="4" name="Text 1"/>
          <p:cNvSpPr/>
          <p:nvPr/>
        </p:nvSpPr>
        <p:spPr>
          <a:xfrm>
            <a:off x="1644253" y="2827734"/>
            <a:ext cx="5529143" cy="70866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Immediate feedback at commit time</a:t>
            </a:r>
            <a:endParaRPr lang="en-US" sz="2200" dirty="0"/>
          </a:p>
        </p:txBody>
      </p:sp>
      <p:sp>
        <p:nvSpPr>
          <p:cNvPr id="5" name="Text 2"/>
          <p:cNvSpPr/>
          <p:nvPr/>
        </p:nvSpPr>
        <p:spPr>
          <a:xfrm>
            <a:off x="1644253" y="3672483"/>
            <a:ext cx="5529143"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Developers receive instant notifications about potential defects in their commits</a:t>
            </a:r>
            <a:endParaRPr lang="en-US" sz="17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6884" y="2693075"/>
            <a:ext cx="566976" cy="566976"/>
          </a:xfrm>
          <a:prstGeom prst="rect">
            <a:avLst/>
          </a:prstGeom>
        </p:spPr>
      </p:pic>
      <p:sp>
        <p:nvSpPr>
          <p:cNvPr id="7" name="Text 3"/>
          <p:cNvSpPr/>
          <p:nvPr/>
        </p:nvSpPr>
        <p:spPr>
          <a:xfrm>
            <a:off x="8307348" y="2827734"/>
            <a:ext cx="5529263" cy="70866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Reduced code review and testing effort</a:t>
            </a:r>
            <a:endParaRPr lang="en-US" sz="2200" dirty="0"/>
          </a:p>
        </p:txBody>
      </p:sp>
      <p:sp>
        <p:nvSpPr>
          <p:cNvPr id="8" name="Text 4"/>
          <p:cNvSpPr/>
          <p:nvPr/>
        </p:nvSpPr>
        <p:spPr>
          <a:xfrm>
            <a:off x="8307348" y="3672483"/>
            <a:ext cx="5529263"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By focusing on high-risk commits, teams optimize their QA resources</a:t>
            </a:r>
            <a:endParaRPr lang="en-US" sz="17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4851916"/>
            <a:ext cx="566976" cy="566976"/>
          </a:xfrm>
          <a:prstGeom prst="rect">
            <a:avLst/>
          </a:prstGeom>
        </p:spPr>
      </p:pic>
      <p:sp>
        <p:nvSpPr>
          <p:cNvPr id="10" name="Text 5"/>
          <p:cNvSpPr/>
          <p:nvPr/>
        </p:nvSpPr>
        <p:spPr>
          <a:xfrm>
            <a:off x="1644253" y="4986576"/>
            <a:ext cx="5529143" cy="70866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Clear developer responsibility per commit</a:t>
            </a:r>
            <a:endParaRPr lang="en-US" sz="2200" dirty="0"/>
          </a:p>
        </p:txBody>
      </p:sp>
      <p:sp>
        <p:nvSpPr>
          <p:cNvPr id="11" name="Text 6"/>
          <p:cNvSpPr/>
          <p:nvPr/>
        </p:nvSpPr>
        <p:spPr>
          <a:xfrm>
            <a:off x="1644253" y="5831324"/>
            <a:ext cx="5529143"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Each developer is accountable for the quality of their specific changes</a:t>
            </a:r>
            <a:endParaRPr lang="en-US" sz="175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56884" y="4851916"/>
            <a:ext cx="566976" cy="566976"/>
          </a:xfrm>
          <a:prstGeom prst="rect">
            <a:avLst/>
          </a:prstGeom>
        </p:spPr>
      </p:pic>
      <p:sp>
        <p:nvSpPr>
          <p:cNvPr id="13" name="Text 7"/>
          <p:cNvSpPr/>
          <p:nvPr/>
        </p:nvSpPr>
        <p:spPr>
          <a:xfrm>
            <a:off x="8307348" y="4986576"/>
            <a:ext cx="5529263" cy="70866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Prevention of defect accumulation</a:t>
            </a:r>
            <a:endParaRPr lang="en-US" sz="2200" dirty="0"/>
          </a:p>
        </p:txBody>
      </p:sp>
      <p:sp>
        <p:nvSpPr>
          <p:cNvPr id="14" name="Text 8"/>
          <p:cNvSpPr/>
          <p:nvPr/>
        </p:nvSpPr>
        <p:spPr>
          <a:xfrm>
            <a:off x="8307348" y="5831324"/>
            <a:ext cx="5529263"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Catching defects early prevents them from spreading to other parts of the codebase</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75930" y="609600"/>
            <a:ext cx="4554260" cy="554236"/>
          </a:xfrm>
          <a:prstGeom prst="rect">
            <a:avLst/>
          </a:prstGeom>
          <a:noFill/>
          <a:ln/>
        </p:spPr>
        <p:txBody>
          <a:bodyPr wrap="none" lIns="0" tIns="0" rIns="0" bIns="0" rtlCol="0" anchor="t"/>
          <a:lstStyle/>
          <a:p>
            <a:pPr algn="l" indent="0" marL="0">
              <a:lnSpc>
                <a:spcPts val="4350"/>
              </a:lnSpc>
              <a:buNone/>
            </a:pPr>
            <a:r>
              <a:rPr lang="en-US" sz="3450" b="1" dirty="0">
                <a:solidFill>
                  <a:srgbClr val="333F70"/>
                </a:solidFill>
                <a:latin typeface="Unbounded Bold" pitchFamily="34" charset="0"/>
                <a:ea typeface="Unbounded Bold" pitchFamily="34" charset="-122"/>
                <a:cs typeface="Unbounded Bold" pitchFamily="34" charset="-120"/>
              </a:rPr>
              <a:t>Final Conclusion</a:t>
            </a:r>
            <a:endParaRPr lang="en-US" sz="3450" dirty="0"/>
          </a:p>
        </p:txBody>
      </p:sp>
      <p:sp>
        <p:nvSpPr>
          <p:cNvPr id="3" name="Shape 1"/>
          <p:cNvSpPr/>
          <p:nvPr/>
        </p:nvSpPr>
        <p:spPr>
          <a:xfrm>
            <a:off x="942142" y="1607225"/>
            <a:ext cx="30480" cy="3103721"/>
          </a:xfrm>
          <a:prstGeom prst="roundRect">
            <a:avLst>
              <a:gd name="adj" fmla="val 305487"/>
            </a:avLst>
          </a:prstGeom>
          <a:solidFill>
            <a:srgbClr val="BCDBD4"/>
          </a:solidFill>
          <a:ln/>
        </p:spPr>
      </p:sp>
      <p:sp>
        <p:nvSpPr>
          <p:cNvPr id="4" name="Shape 2"/>
          <p:cNvSpPr/>
          <p:nvPr/>
        </p:nvSpPr>
        <p:spPr>
          <a:xfrm>
            <a:off x="911662" y="1841302"/>
            <a:ext cx="443389" cy="30480"/>
          </a:xfrm>
          <a:prstGeom prst="roundRect">
            <a:avLst>
              <a:gd name="adj" fmla="val 305487"/>
            </a:avLst>
          </a:prstGeom>
          <a:solidFill>
            <a:srgbClr val="BCDBD4"/>
          </a:solidFill>
          <a:ln/>
        </p:spPr>
      </p:sp>
      <p:sp>
        <p:nvSpPr>
          <p:cNvPr id="5" name="Shape 3"/>
          <p:cNvSpPr/>
          <p:nvPr/>
        </p:nvSpPr>
        <p:spPr>
          <a:xfrm>
            <a:off x="859036" y="1773436"/>
            <a:ext cx="166211" cy="166211"/>
          </a:xfrm>
          <a:prstGeom prst="roundRect">
            <a:avLst>
              <a:gd name="adj" fmla="val 275072"/>
            </a:avLst>
          </a:prstGeom>
          <a:solidFill>
            <a:srgbClr val="26A688"/>
          </a:solidFill>
          <a:ln/>
        </p:spPr>
      </p:sp>
      <p:sp>
        <p:nvSpPr>
          <p:cNvPr id="6" name="Text 4"/>
          <p:cNvSpPr/>
          <p:nvPr/>
        </p:nvSpPr>
        <p:spPr>
          <a:xfrm>
            <a:off x="1828919" y="1683425"/>
            <a:ext cx="7210782" cy="346472"/>
          </a:xfrm>
          <a:prstGeom prst="rect">
            <a:avLst/>
          </a:prstGeom>
          <a:noFill/>
          <a:ln/>
        </p:spPr>
        <p:txBody>
          <a:bodyPr wrap="none" lIns="0" tIns="0" rIns="0" bIns="0" rtlCol="0" anchor="t"/>
          <a:lstStyle/>
          <a:p>
            <a:pPr algn="l" indent="0" marL="0">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Commit-level defect prediction is feasible</a:t>
            </a:r>
            <a:endParaRPr lang="en-US" sz="2150" dirty="0"/>
          </a:p>
        </p:txBody>
      </p:sp>
      <p:sp>
        <p:nvSpPr>
          <p:cNvPr id="7" name="Shape 5"/>
          <p:cNvSpPr/>
          <p:nvPr/>
        </p:nvSpPr>
        <p:spPr>
          <a:xfrm>
            <a:off x="911662" y="2728079"/>
            <a:ext cx="443389" cy="30480"/>
          </a:xfrm>
          <a:prstGeom prst="roundRect">
            <a:avLst>
              <a:gd name="adj" fmla="val 305487"/>
            </a:avLst>
          </a:prstGeom>
          <a:solidFill>
            <a:srgbClr val="BCDBD4"/>
          </a:solidFill>
          <a:ln/>
        </p:spPr>
      </p:sp>
      <p:sp>
        <p:nvSpPr>
          <p:cNvPr id="8" name="Shape 6"/>
          <p:cNvSpPr/>
          <p:nvPr/>
        </p:nvSpPr>
        <p:spPr>
          <a:xfrm>
            <a:off x="859036" y="2660213"/>
            <a:ext cx="166211" cy="166211"/>
          </a:xfrm>
          <a:prstGeom prst="roundRect">
            <a:avLst>
              <a:gd name="adj" fmla="val 275072"/>
            </a:avLst>
          </a:prstGeom>
          <a:solidFill>
            <a:srgbClr val="26A688"/>
          </a:solidFill>
          <a:ln/>
        </p:spPr>
      </p:sp>
      <p:sp>
        <p:nvSpPr>
          <p:cNvPr id="9" name="Text 7"/>
          <p:cNvSpPr/>
          <p:nvPr/>
        </p:nvSpPr>
        <p:spPr>
          <a:xfrm>
            <a:off x="1828919" y="2570202"/>
            <a:ext cx="8474750" cy="346472"/>
          </a:xfrm>
          <a:prstGeom prst="rect">
            <a:avLst/>
          </a:prstGeom>
          <a:noFill/>
          <a:ln/>
        </p:spPr>
        <p:txBody>
          <a:bodyPr wrap="none" lIns="0" tIns="0" rIns="0" bIns="0" rtlCol="0" anchor="t"/>
          <a:lstStyle/>
          <a:p>
            <a:pPr algn="l" indent="0" marL="0">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JIT models significantly reduce inspection effort</a:t>
            </a:r>
            <a:endParaRPr lang="en-US" sz="2150" dirty="0"/>
          </a:p>
        </p:txBody>
      </p:sp>
      <p:sp>
        <p:nvSpPr>
          <p:cNvPr id="10" name="Shape 8"/>
          <p:cNvSpPr/>
          <p:nvPr/>
        </p:nvSpPr>
        <p:spPr>
          <a:xfrm>
            <a:off x="911662" y="3614857"/>
            <a:ext cx="443389" cy="30480"/>
          </a:xfrm>
          <a:prstGeom prst="roundRect">
            <a:avLst>
              <a:gd name="adj" fmla="val 305487"/>
            </a:avLst>
          </a:prstGeom>
          <a:solidFill>
            <a:srgbClr val="BCDBD4"/>
          </a:solidFill>
          <a:ln/>
        </p:spPr>
      </p:sp>
      <p:sp>
        <p:nvSpPr>
          <p:cNvPr id="11" name="Shape 9"/>
          <p:cNvSpPr/>
          <p:nvPr/>
        </p:nvSpPr>
        <p:spPr>
          <a:xfrm>
            <a:off x="859036" y="3546991"/>
            <a:ext cx="166211" cy="166211"/>
          </a:xfrm>
          <a:prstGeom prst="roundRect">
            <a:avLst>
              <a:gd name="adj" fmla="val 275072"/>
            </a:avLst>
          </a:prstGeom>
          <a:solidFill>
            <a:srgbClr val="26A688"/>
          </a:solidFill>
          <a:ln/>
        </p:spPr>
      </p:sp>
      <p:sp>
        <p:nvSpPr>
          <p:cNvPr id="12" name="Text 10"/>
          <p:cNvSpPr/>
          <p:nvPr/>
        </p:nvSpPr>
        <p:spPr>
          <a:xfrm>
            <a:off x="1828919" y="3456980"/>
            <a:ext cx="6171486" cy="346472"/>
          </a:xfrm>
          <a:prstGeom prst="rect">
            <a:avLst/>
          </a:prstGeom>
          <a:noFill/>
          <a:ln/>
        </p:spPr>
        <p:txBody>
          <a:bodyPr wrap="none" lIns="0" tIns="0" rIns="0" bIns="0" rtlCol="0" anchor="t"/>
          <a:lstStyle/>
          <a:p>
            <a:pPr algn="l" indent="0" marL="0">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20% effort → 35% defect detection</a:t>
            </a:r>
            <a:endParaRPr lang="en-US" sz="2150" dirty="0"/>
          </a:p>
        </p:txBody>
      </p:sp>
      <p:sp>
        <p:nvSpPr>
          <p:cNvPr id="13" name="Shape 11"/>
          <p:cNvSpPr/>
          <p:nvPr/>
        </p:nvSpPr>
        <p:spPr>
          <a:xfrm>
            <a:off x="911662" y="4501634"/>
            <a:ext cx="443389" cy="30480"/>
          </a:xfrm>
          <a:prstGeom prst="roundRect">
            <a:avLst>
              <a:gd name="adj" fmla="val 305487"/>
            </a:avLst>
          </a:prstGeom>
          <a:solidFill>
            <a:srgbClr val="BCDBD4"/>
          </a:solidFill>
          <a:ln/>
        </p:spPr>
      </p:sp>
      <p:sp>
        <p:nvSpPr>
          <p:cNvPr id="14" name="Shape 12"/>
          <p:cNvSpPr/>
          <p:nvPr/>
        </p:nvSpPr>
        <p:spPr>
          <a:xfrm>
            <a:off x="859036" y="4433768"/>
            <a:ext cx="166211" cy="166211"/>
          </a:xfrm>
          <a:prstGeom prst="roundRect">
            <a:avLst>
              <a:gd name="adj" fmla="val 275072"/>
            </a:avLst>
          </a:prstGeom>
          <a:solidFill>
            <a:srgbClr val="26A688"/>
          </a:solidFill>
          <a:ln/>
        </p:spPr>
      </p:sp>
      <p:sp>
        <p:nvSpPr>
          <p:cNvPr id="15" name="Text 13"/>
          <p:cNvSpPr/>
          <p:nvPr/>
        </p:nvSpPr>
        <p:spPr>
          <a:xfrm>
            <a:off x="1828919" y="4343757"/>
            <a:ext cx="8503801" cy="346472"/>
          </a:xfrm>
          <a:prstGeom prst="rect">
            <a:avLst/>
          </a:prstGeom>
          <a:noFill/>
          <a:ln/>
        </p:spPr>
        <p:txBody>
          <a:bodyPr wrap="none" lIns="0" tIns="0" rIns="0" bIns="0" rtlCol="0" anchor="t"/>
          <a:lstStyle/>
          <a:p>
            <a:pPr algn="l" indent="0" marL="0">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Highly suitable for large-scale industrial systems</a:t>
            </a:r>
            <a:endParaRPr lang="en-US" sz="2150" dirty="0"/>
          </a:p>
        </p:txBody>
      </p:sp>
      <p:sp>
        <p:nvSpPr>
          <p:cNvPr id="16" name="Text 14"/>
          <p:cNvSpPr/>
          <p:nvPr/>
        </p:nvSpPr>
        <p:spPr>
          <a:xfrm>
            <a:off x="775930" y="5043488"/>
            <a:ext cx="3340894" cy="415647"/>
          </a:xfrm>
          <a:prstGeom prst="rect">
            <a:avLst/>
          </a:prstGeom>
          <a:noFill/>
          <a:ln/>
        </p:spPr>
        <p:txBody>
          <a:bodyPr wrap="none" lIns="0" tIns="0" rIns="0" bIns="0" rtlCol="0" anchor="t"/>
          <a:lstStyle/>
          <a:p>
            <a:pPr algn="l" indent="0" marL="0">
              <a:lnSpc>
                <a:spcPts val="3250"/>
              </a:lnSpc>
              <a:buNone/>
            </a:pPr>
            <a:r>
              <a:rPr lang="en-US" sz="2600" b="1" dirty="0">
                <a:solidFill>
                  <a:srgbClr val="333F70"/>
                </a:solidFill>
                <a:latin typeface="Unbounded Bold" pitchFamily="34" charset="0"/>
                <a:ea typeface="Unbounded Bold" pitchFamily="34" charset="-122"/>
                <a:cs typeface="Unbounded Bold" pitchFamily="34" charset="-120"/>
              </a:rPr>
              <a:t>Key Takeaways:</a:t>
            </a:r>
            <a:endParaRPr lang="en-US" sz="2600" dirty="0"/>
          </a:p>
        </p:txBody>
      </p:sp>
      <p:sp>
        <p:nvSpPr>
          <p:cNvPr id="17" name="Shape 15"/>
          <p:cNvSpPr/>
          <p:nvPr/>
        </p:nvSpPr>
        <p:spPr>
          <a:xfrm>
            <a:off x="775930" y="5909370"/>
            <a:ext cx="110847" cy="110847"/>
          </a:xfrm>
          <a:prstGeom prst="roundRect">
            <a:avLst>
              <a:gd name="adj" fmla="val 412460"/>
            </a:avLst>
          </a:prstGeom>
          <a:solidFill>
            <a:srgbClr val="26A688"/>
          </a:solidFill>
          <a:ln/>
        </p:spPr>
      </p:sp>
      <p:sp>
        <p:nvSpPr>
          <p:cNvPr id="18" name="Text 16"/>
          <p:cNvSpPr/>
          <p:nvPr/>
        </p:nvSpPr>
        <p:spPr>
          <a:xfrm>
            <a:off x="1108472" y="5791676"/>
            <a:ext cx="6068139" cy="692944"/>
          </a:xfrm>
          <a:prstGeom prst="rect">
            <a:avLst/>
          </a:prstGeom>
          <a:noFill/>
          <a:ln/>
        </p:spPr>
        <p:txBody>
          <a:bodyPr wrap="square" lIns="0" tIns="0" rIns="0" bIns="0" rtlCol="0" anchor="t"/>
          <a:lstStyle/>
          <a:p>
            <a:pPr algn="l" indent="0" marL="0">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Catch defects early in the development cycle</a:t>
            </a:r>
            <a:endParaRPr lang="en-US" sz="2150" dirty="0"/>
          </a:p>
        </p:txBody>
      </p:sp>
      <p:sp>
        <p:nvSpPr>
          <p:cNvPr id="19" name="Shape 17"/>
          <p:cNvSpPr/>
          <p:nvPr/>
        </p:nvSpPr>
        <p:spPr>
          <a:xfrm>
            <a:off x="7453670" y="5909370"/>
            <a:ext cx="110847" cy="110847"/>
          </a:xfrm>
          <a:prstGeom prst="roundRect">
            <a:avLst>
              <a:gd name="adj" fmla="val 412460"/>
            </a:avLst>
          </a:prstGeom>
          <a:solidFill>
            <a:srgbClr val="26A688"/>
          </a:solidFill>
          <a:ln/>
        </p:spPr>
      </p:sp>
      <p:sp>
        <p:nvSpPr>
          <p:cNvPr id="20" name="Text 18"/>
          <p:cNvSpPr/>
          <p:nvPr/>
        </p:nvSpPr>
        <p:spPr>
          <a:xfrm>
            <a:off x="7786211" y="5791676"/>
            <a:ext cx="6068258" cy="692944"/>
          </a:xfrm>
          <a:prstGeom prst="rect">
            <a:avLst/>
          </a:prstGeom>
          <a:noFill/>
          <a:ln/>
        </p:spPr>
        <p:txBody>
          <a:bodyPr wrap="square" lIns="0" tIns="0" rIns="0" bIns="0" rtlCol="0" anchor="t"/>
          <a:lstStyle/>
          <a:p>
            <a:pPr algn="l" indent="0" marL="0">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Optimize review effort by focusing on high-risk commits</a:t>
            </a:r>
            <a:endParaRPr lang="en-US" sz="2150" dirty="0"/>
          </a:p>
        </p:txBody>
      </p:sp>
      <p:sp>
        <p:nvSpPr>
          <p:cNvPr id="21" name="Shape 19"/>
          <p:cNvSpPr/>
          <p:nvPr/>
        </p:nvSpPr>
        <p:spPr>
          <a:xfrm>
            <a:off x="775930" y="7045702"/>
            <a:ext cx="110847" cy="110847"/>
          </a:xfrm>
          <a:prstGeom prst="roundRect">
            <a:avLst>
              <a:gd name="adj" fmla="val 412460"/>
            </a:avLst>
          </a:prstGeom>
          <a:solidFill>
            <a:srgbClr val="26A688"/>
          </a:solidFill>
          <a:ln/>
        </p:spPr>
      </p:sp>
      <p:sp>
        <p:nvSpPr>
          <p:cNvPr id="22" name="Text 20"/>
          <p:cNvSpPr/>
          <p:nvPr/>
        </p:nvSpPr>
        <p:spPr>
          <a:xfrm>
            <a:off x="1108472" y="6928009"/>
            <a:ext cx="6068139" cy="692944"/>
          </a:xfrm>
          <a:prstGeom prst="rect">
            <a:avLst/>
          </a:prstGeom>
          <a:noFill/>
          <a:ln/>
        </p:spPr>
        <p:txBody>
          <a:bodyPr wrap="square" lIns="0" tIns="0" rIns="0" bIns="0" rtlCol="0" anchor="t"/>
          <a:lstStyle/>
          <a:p>
            <a:pPr algn="l" indent="0" marL="0">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Provide immediate feedback to developers</a:t>
            </a:r>
            <a:endParaRPr lang="en-US" sz="2150" dirty="0"/>
          </a:p>
        </p:txBody>
      </p:sp>
      <p:sp>
        <p:nvSpPr>
          <p:cNvPr id="23" name="Shape 21"/>
          <p:cNvSpPr/>
          <p:nvPr/>
        </p:nvSpPr>
        <p:spPr>
          <a:xfrm>
            <a:off x="7453670" y="7045702"/>
            <a:ext cx="110847" cy="110847"/>
          </a:xfrm>
          <a:prstGeom prst="roundRect">
            <a:avLst>
              <a:gd name="adj" fmla="val 412460"/>
            </a:avLst>
          </a:prstGeom>
          <a:solidFill>
            <a:srgbClr val="26A688"/>
          </a:solidFill>
          <a:ln/>
        </p:spPr>
      </p:sp>
      <p:sp>
        <p:nvSpPr>
          <p:cNvPr id="24" name="Text 22"/>
          <p:cNvSpPr/>
          <p:nvPr/>
        </p:nvSpPr>
        <p:spPr>
          <a:xfrm>
            <a:off x="7786211" y="6928009"/>
            <a:ext cx="6068258" cy="692944"/>
          </a:xfrm>
          <a:prstGeom prst="rect">
            <a:avLst/>
          </a:prstGeom>
          <a:noFill/>
          <a:ln/>
        </p:spPr>
        <p:txBody>
          <a:bodyPr wrap="square" lIns="0" tIns="0" rIns="0" bIns="0" rtlCol="0" anchor="t"/>
          <a:lstStyle/>
          <a:p>
            <a:pPr algn="l" indent="0" marL="0">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Reduce overall testing and maintenance costs</a:t>
            </a:r>
            <a:endParaRPr lang="en-US" sz="2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89253" y="615910"/>
            <a:ext cx="11540490" cy="492323"/>
          </a:xfrm>
          <a:prstGeom prst="rect">
            <a:avLst/>
          </a:prstGeom>
          <a:noFill/>
          <a:ln/>
        </p:spPr>
        <p:txBody>
          <a:bodyPr wrap="none" lIns="0" tIns="0" rIns="0" bIns="0" rtlCol="0" anchor="t"/>
          <a:lstStyle/>
          <a:p>
            <a:pPr algn="l" indent="0" marL="0">
              <a:lnSpc>
                <a:spcPts val="3850"/>
              </a:lnSpc>
              <a:buNone/>
            </a:pPr>
            <a:r>
              <a:rPr lang="en-US" sz="3100" b="1" dirty="0">
                <a:solidFill>
                  <a:srgbClr val="333F70"/>
                </a:solidFill>
                <a:latin typeface="Unbounded Bold" pitchFamily="34" charset="0"/>
                <a:ea typeface="Unbounded Bold" pitchFamily="34" charset="-122"/>
                <a:cs typeface="Unbounded Bold" pitchFamily="34" charset="-120"/>
              </a:rPr>
              <a:t>Why Do Software Systems Become Defective?</a:t>
            </a:r>
            <a:endParaRPr lang="en-US" sz="3100" dirty="0"/>
          </a:p>
        </p:txBody>
      </p:sp>
      <p:sp>
        <p:nvSpPr>
          <p:cNvPr id="3" name="Shape 1"/>
          <p:cNvSpPr/>
          <p:nvPr/>
        </p:nvSpPr>
        <p:spPr>
          <a:xfrm>
            <a:off x="689253" y="1502092"/>
            <a:ext cx="4286012" cy="1803321"/>
          </a:xfrm>
          <a:prstGeom prst="roundRect">
            <a:avLst>
              <a:gd name="adj" fmla="val 4587"/>
            </a:avLst>
          </a:prstGeom>
          <a:solidFill>
            <a:srgbClr val="FFFFFF"/>
          </a:solidFill>
          <a:ln w="22860">
            <a:solidFill>
              <a:srgbClr val="BCDBD4"/>
            </a:solidFill>
            <a:prstDash val="solid"/>
          </a:ln>
        </p:spPr>
      </p:sp>
      <p:sp>
        <p:nvSpPr>
          <p:cNvPr id="4" name="Text 2"/>
          <p:cNvSpPr/>
          <p:nvPr/>
        </p:nvSpPr>
        <p:spPr>
          <a:xfrm>
            <a:off x="909042" y="1721882"/>
            <a:ext cx="2461736" cy="307777"/>
          </a:xfrm>
          <a:prstGeom prst="rect">
            <a:avLst/>
          </a:prstGeom>
          <a:noFill/>
          <a:ln/>
        </p:spPr>
        <p:txBody>
          <a:bodyPr wrap="none" lIns="0" tIns="0" rIns="0" bIns="0" rtlCol="0" anchor="t"/>
          <a:lstStyle/>
          <a:p>
            <a:pPr algn="l" indent="0" marL="0">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1. Human Errors</a:t>
            </a:r>
            <a:endParaRPr lang="en-US" sz="1900" dirty="0"/>
          </a:p>
        </p:txBody>
      </p:sp>
      <p:sp>
        <p:nvSpPr>
          <p:cNvPr id="5" name="Text 3"/>
          <p:cNvSpPr/>
          <p:nvPr/>
        </p:nvSpPr>
        <p:spPr>
          <a:xfrm>
            <a:off x="909042" y="2147768"/>
            <a:ext cx="3846433" cy="630079"/>
          </a:xfrm>
          <a:prstGeom prst="rect">
            <a:avLst/>
          </a:prstGeom>
          <a:noFill/>
          <a:ln/>
        </p:spPr>
        <p:txBody>
          <a:bodyPr wrap="square" lIns="0" tIns="0" rIns="0" bIns="0" rtlCol="0" anchor="t"/>
          <a:lstStyle/>
          <a:p>
            <a:pPr algn="l" indent="0" marL="0">
              <a:lnSpc>
                <a:spcPts val="2450"/>
              </a:lnSpc>
              <a:buNone/>
            </a:pPr>
            <a:r>
              <a:rPr lang="en-US" sz="1550" dirty="0">
                <a:solidFill>
                  <a:srgbClr val="333F70"/>
                </a:solidFill>
                <a:latin typeface="Open Sans" pitchFamily="34" charset="0"/>
                <a:ea typeface="Open Sans" pitchFamily="34" charset="-122"/>
                <a:cs typeface="Open Sans" pitchFamily="34" charset="-120"/>
              </a:rPr>
              <a:t>Developers misunderstand logic, write incorrect conditions, or lose focus</a:t>
            </a:r>
            <a:endParaRPr lang="en-US" sz="1550" dirty="0"/>
          </a:p>
        </p:txBody>
      </p:sp>
      <p:sp>
        <p:nvSpPr>
          <p:cNvPr id="6" name="Shape 4"/>
          <p:cNvSpPr/>
          <p:nvPr/>
        </p:nvSpPr>
        <p:spPr>
          <a:xfrm>
            <a:off x="5172194" y="1502092"/>
            <a:ext cx="4286012" cy="1803321"/>
          </a:xfrm>
          <a:prstGeom prst="roundRect">
            <a:avLst>
              <a:gd name="adj" fmla="val 4587"/>
            </a:avLst>
          </a:prstGeom>
          <a:solidFill>
            <a:srgbClr val="FFFFFF"/>
          </a:solidFill>
          <a:ln w="22860">
            <a:solidFill>
              <a:srgbClr val="BCDBD4"/>
            </a:solidFill>
            <a:prstDash val="solid"/>
          </a:ln>
        </p:spPr>
      </p:sp>
      <p:sp>
        <p:nvSpPr>
          <p:cNvPr id="7" name="Text 5"/>
          <p:cNvSpPr/>
          <p:nvPr/>
        </p:nvSpPr>
        <p:spPr>
          <a:xfrm>
            <a:off x="5391983" y="1721882"/>
            <a:ext cx="3846433" cy="615553"/>
          </a:xfrm>
          <a:prstGeom prst="rect">
            <a:avLst/>
          </a:prstGeom>
          <a:noFill/>
          <a:ln/>
        </p:spPr>
        <p:txBody>
          <a:bodyPr wrap="square" lIns="0" tIns="0" rIns="0" bIns="0" rtlCol="0" anchor="t"/>
          <a:lstStyle/>
          <a:p>
            <a:pPr algn="l" indent="0" marL="0">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2. Ambiguous or Incorrect Requirements</a:t>
            </a:r>
            <a:endParaRPr lang="en-US" sz="1900" dirty="0"/>
          </a:p>
        </p:txBody>
      </p:sp>
      <p:sp>
        <p:nvSpPr>
          <p:cNvPr id="8" name="Text 6"/>
          <p:cNvSpPr/>
          <p:nvPr/>
        </p:nvSpPr>
        <p:spPr>
          <a:xfrm>
            <a:off x="5391983" y="2455545"/>
            <a:ext cx="3846433" cy="630079"/>
          </a:xfrm>
          <a:prstGeom prst="rect">
            <a:avLst/>
          </a:prstGeom>
          <a:noFill/>
          <a:ln/>
        </p:spPr>
        <p:txBody>
          <a:bodyPr wrap="square" lIns="0" tIns="0" rIns="0" bIns="0" rtlCol="0" anchor="t"/>
          <a:lstStyle/>
          <a:p>
            <a:pPr algn="l" indent="0" marL="0">
              <a:lnSpc>
                <a:spcPts val="2450"/>
              </a:lnSpc>
              <a:buNone/>
            </a:pPr>
            <a:r>
              <a:rPr lang="en-US" sz="1550" dirty="0">
                <a:solidFill>
                  <a:srgbClr val="333F70"/>
                </a:solidFill>
                <a:latin typeface="Open Sans" pitchFamily="34" charset="0"/>
                <a:ea typeface="Open Sans" pitchFamily="34" charset="-122"/>
                <a:cs typeface="Open Sans" pitchFamily="34" charset="-120"/>
              </a:rPr>
              <a:t>Unclear requirements, frequent changes, misinterpretation</a:t>
            </a:r>
            <a:endParaRPr lang="en-US" sz="1550" dirty="0"/>
          </a:p>
        </p:txBody>
      </p:sp>
      <p:sp>
        <p:nvSpPr>
          <p:cNvPr id="9" name="Shape 7"/>
          <p:cNvSpPr/>
          <p:nvPr/>
        </p:nvSpPr>
        <p:spPr>
          <a:xfrm>
            <a:off x="9655135" y="1502092"/>
            <a:ext cx="4286012" cy="1803321"/>
          </a:xfrm>
          <a:prstGeom prst="roundRect">
            <a:avLst>
              <a:gd name="adj" fmla="val 4587"/>
            </a:avLst>
          </a:prstGeom>
          <a:solidFill>
            <a:srgbClr val="FFFFFF"/>
          </a:solidFill>
          <a:ln w="22860">
            <a:solidFill>
              <a:srgbClr val="BCDBD4"/>
            </a:solidFill>
            <a:prstDash val="solid"/>
          </a:ln>
        </p:spPr>
      </p:sp>
      <p:sp>
        <p:nvSpPr>
          <p:cNvPr id="10" name="Text 8"/>
          <p:cNvSpPr/>
          <p:nvPr/>
        </p:nvSpPr>
        <p:spPr>
          <a:xfrm>
            <a:off x="9874925" y="1721882"/>
            <a:ext cx="3846433" cy="615553"/>
          </a:xfrm>
          <a:prstGeom prst="rect">
            <a:avLst/>
          </a:prstGeom>
          <a:noFill/>
          <a:ln/>
        </p:spPr>
        <p:txBody>
          <a:bodyPr wrap="square" lIns="0" tIns="0" rIns="0" bIns="0" rtlCol="0" anchor="t"/>
          <a:lstStyle/>
          <a:p>
            <a:pPr algn="l" indent="0" marL="0">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3. Poor Design and Architecture</a:t>
            </a:r>
            <a:endParaRPr lang="en-US" sz="1900" dirty="0"/>
          </a:p>
        </p:txBody>
      </p:sp>
      <p:sp>
        <p:nvSpPr>
          <p:cNvPr id="11" name="Text 9"/>
          <p:cNvSpPr/>
          <p:nvPr/>
        </p:nvSpPr>
        <p:spPr>
          <a:xfrm>
            <a:off x="9874925" y="2455545"/>
            <a:ext cx="3846433" cy="630079"/>
          </a:xfrm>
          <a:prstGeom prst="rect">
            <a:avLst/>
          </a:prstGeom>
          <a:noFill/>
          <a:ln/>
        </p:spPr>
        <p:txBody>
          <a:bodyPr wrap="square" lIns="0" tIns="0" rIns="0" bIns="0" rtlCol="0" anchor="t"/>
          <a:lstStyle/>
          <a:p>
            <a:pPr algn="l" indent="0" marL="0">
              <a:lnSpc>
                <a:spcPts val="2450"/>
              </a:lnSpc>
              <a:buNone/>
            </a:pPr>
            <a:r>
              <a:rPr lang="en-US" sz="1550" dirty="0">
                <a:solidFill>
                  <a:srgbClr val="333F70"/>
                </a:solidFill>
                <a:latin typeface="Open Sans" pitchFamily="34" charset="0"/>
                <a:ea typeface="Open Sans" pitchFamily="34" charset="-122"/>
                <a:cs typeface="Open Sans" pitchFamily="34" charset="-120"/>
              </a:rPr>
              <a:t>High coupling, low cohesion, badly structured modules</a:t>
            </a:r>
            <a:endParaRPr lang="en-US" sz="1550" dirty="0"/>
          </a:p>
        </p:txBody>
      </p:sp>
      <p:sp>
        <p:nvSpPr>
          <p:cNvPr id="12" name="Shape 10"/>
          <p:cNvSpPr/>
          <p:nvPr/>
        </p:nvSpPr>
        <p:spPr>
          <a:xfrm>
            <a:off x="689253" y="3502343"/>
            <a:ext cx="4286012" cy="2111097"/>
          </a:xfrm>
          <a:prstGeom prst="roundRect">
            <a:avLst>
              <a:gd name="adj" fmla="val 3918"/>
            </a:avLst>
          </a:prstGeom>
          <a:solidFill>
            <a:srgbClr val="FFFFFF"/>
          </a:solidFill>
          <a:ln w="22860">
            <a:solidFill>
              <a:srgbClr val="BCDBD4"/>
            </a:solidFill>
            <a:prstDash val="solid"/>
          </a:ln>
        </p:spPr>
      </p:sp>
      <p:sp>
        <p:nvSpPr>
          <p:cNvPr id="13" name="Text 11"/>
          <p:cNvSpPr/>
          <p:nvPr/>
        </p:nvSpPr>
        <p:spPr>
          <a:xfrm>
            <a:off x="909042" y="3722132"/>
            <a:ext cx="3739872" cy="307777"/>
          </a:xfrm>
          <a:prstGeom prst="rect">
            <a:avLst/>
          </a:prstGeom>
          <a:noFill/>
          <a:ln/>
        </p:spPr>
        <p:txBody>
          <a:bodyPr wrap="none" lIns="0" tIns="0" rIns="0" bIns="0" rtlCol="0" anchor="t"/>
          <a:lstStyle/>
          <a:p>
            <a:pPr algn="l" indent="0" marL="0">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4. High Code Complexity</a:t>
            </a:r>
            <a:endParaRPr lang="en-US" sz="1900" dirty="0"/>
          </a:p>
        </p:txBody>
      </p:sp>
      <p:sp>
        <p:nvSpPr>
          <p:cNvPr id="14" name="Text 12"/>
          <p:cNvSpPr/>
          <p:nvPr/>
        </p:nvSpPr>
        <p:spPr>
          <a:xfrm>
            <a:off x="909042" y="4148018"/>
            <a:ext cx="3846433" cy="630079"/>
          </a:xfrm>
          <a:prstGeom prst="rect">
            <a:avLst/>
          </a:prstGeom>
          <a:noFill/>
          <a:ln/>
        </p:spPr>
        <p:txBody>
          <a:bodyPr wrap="square" lIns="0" tIns="0" rIns="0" bIns="0" rtlCol="0" anchor="t"/>
          <a:lstStyle/>
          <a:p>
            <a:pPr algn="l" indent="0" marL="0">
              <a:lnSpc>
                <a:spcPts val="2450"/>
              </a:lnSpc>
              <a:buNone/>
            </a:pPr>
            <a:r>
              <a:rPr lang="en-US" sz="1550" dirty="0">
                <a:solidFill>
                  <a:srgbClr val="333F70"/>
                </a:solidFill>
                <a:latin typeface="Open Sans" pitchFamily="34" charset="0"/>
                <a:ea typeface="Open Sans" pitchFamily="34" charset="-122"/>
                <a:cs typeface="Open Sans" pitchFamily="34" charset="-120"/>
              </a:rPr>
              <a:t>Functions with many branches or nested loops</a:t>
            </a:r>
            <a:endParaRPr lang="en-US" sz="1550" dirty="0"/>
          </a:p>
        </p:txBody>
      </p:sp>
      <p:sp>
        <p:nvSpPr>
          <p:cNvPr id="15" name="Shape 13"/>
          <p:cNvSpPr/>
          <p:nvPr/>
        </p:nvSpPr>
        <p:spPr>
          <a:xfrm>
            <a:off x="5172194" y="3502343"/>
            <a:ext cx="4286012" cy="2111097"/>
          </a:xfrm>
          <a:prstGeom prst="roundRect">
            <a:avLst>
              <a:gd name="adj" fmla="val 3918"/>
            </a:avLst>
          </a:prstGeom>
          <a:solidFill>
            <a:srgbClr val="FFFFFF"/>
          </a:solidFill>
          <a:ln w="22860">
            <a:solidFill>
              <a:srgbClr val="BCDBD4"/>
            </a:solidFill>
            <a:prstDash val="solid"/>
          </a:ln>
        </p:spPr>
      </p:sp>
      <p:sp>
        <p:nvSpPr>
          <p:cNvPr id="16" name="Text 14"/>
          <p:cNvSpPr/>
          <p:nvPr/>
        </p:nvSpPr>
        <p:spPr>
          <a:xfrm>
            <a:off x="5391983" y="3722132"/>
            <a:ext cx="3846433" cy="923330"/>
          </a:xfrm>
          <a:prstGeom prst="rect">
            <a:avLst/>
          </a:prstGeom>
          <a:noFill/>
          <a:ln/>
        </p:spPr>
        <p:txBody>
          <a:bodyPr wrap="square" lIns="0" tIns="0" rIns="0" bIns="0" rtlCol="0" anchor="t"/>
          <a:lstStyle/>
          <a:p>
            <a:pPr algn="l" indent="0" marL="0">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5. Frequent and Uncontrolled Code Changes</a:t>
            </a:r>
            <a:endParaRPr lang="en-US" sz="1900" dirty="0"/>
          </a:p>
        </p:txBody>
      </p:sp>
      <p:sp>
        <p:nvSpPr>
          <p:cNvPr id="17" name="Text 15"/>
          <p:cNvSpPr/>
          <p:nvPr/>
        </p:nvSpPr>
        <p:spPr>
          <a:xfrm>
            <a:off x="5391983" y="4763572"/>
            <a:ext cx="3846433" cy="630079"/>
          </a:xfrm>
          <a:prstGeom prst="rect">
            <a:avLst/>
          </a:prstGeom>
          <a:noFill/>
          <a:ln/>
        </p:spPr>
        <p:txBody>
          <a:bodyPr wrap="square" lIns="0" tIns="0" rIns="0" bIns="0" rtlCol="0" anchor="t"/>
          <a:lstStyle/>
          <a:p>
            <a:pPr algn="l" indent="0" marL="0">
              <a:lnSpc>
                <a:spcPts val="2450"/>
              </a:lnSpc>
              <a:buNone/>
            </a:pPr>
            <a:r>
              <a:rPr lang="en-US" sz="1550" dirty="0">
                <a:solidFill>
                  <a:srgbClr val="333F70"/>
                </a:solidFill>
                <a:latin typeface="Open Sans" pitchFamily="34" charset="0"/>
                <a:ea typeface="Open Sans" pitchFamily="34" charset="-122"/>
                <a:cs typeface="Open Sans" pitchFamily="34" charset="-120"/>
              </a:rPr>
              <a:t>Rushed commits, deadline pressure, lack of code review</a:t>
            </a:r>
            <a:endParaRPr lang="en-US" sz="1550" dirty="0"/>
          </a:p>
        </p:txBody>
      </p:sp>
      <p:sp>
        <p:nvSpPr>
          <p:cNvPr id="18" name="Shape 16"/>
          <p:cNvSpPr/>
          <p:nvPr/>
        </p:nvSpPr>
        <p:spPr>
          <a:xfrm>
            <a:off x="9655135" y="3502343"/>
            <a:ext cx="4286012" cy="2111097"/>
          </a:xfrm>
          <a:prstGeom prst="roundRect">
            <a:avLst>
              <a:gd name="adj" fmla="val 3918"/>
            </a:avLst>
          </a:prstGeom>
          <a:solidFill>
            <a:srgbClr val="FFFFFF"/>
          </a:solidFill>
          <a:ln w="22860">
            <a:solidFill>
              <a:srgbClr val="BCDBD4"/>
            </a:solidFill>
            <a:prstDash val="solid"/>
          </a:ln>
        </p:spPr>
      </p:sp>
      <p:sp>
        <p:nvSpPr>
          <p:cNvPr id="19" name="Text 17"/>
          <p:cNvSpPr/>
          <p:nvPr/>
        </p:nvSpPr>
        <p:spPr>
          <a:xfrm>
            <a:off x="9874925" y="3722132"/>
            <a:ext cx="3353633" cy="307777"/>
          </a:xfrm>
          <a:prstGeom prst="rect">
            <a:avLst/>
          </a:prstGeom>
          <a:noFill/>
          <a:ln/>
        </p:spPr>
        <p:txBody>
          <a:bodyPr wrap="none" lIns="0" tIns="0" rIns="0" bIns="0" rtlCol="0" anchor="t"/>
          <a:lstStyle/>
          <a:p>
            <a:pPr algn="l" indent="0" marL="0">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6. Insufficient Testing</a:t>
            </a:r>
            <a:endParaRPr lang="en-US" sz="1900" dirty="0"/>
          </a:p>
        </p:txBody>
      </p:sp>
      <p:sp>
        <p:nvSpPr>
          <p:cNvPr id="20" name="Text 18"/>
          <p:cNvSpPr/>
          <p:nvPr/>
        </p:nvSpPr>
        <p:spPr>
          <a:xfrm>
            <a:off x="9874925" y="4148018"/>
            <a:ext cx="3846433" cy="630079"/>
          </a:xfrm>
          <a:prstGeom prst="rect">
            <a:avLst/>
          </a:prstGeom>
          <a:noFill/>
          <a:ln/>
        </p:spPr>
        <p:txBody>
          <a:bodyPr wrap="square" lIns="0" tIns="0" rIns="0" bIns="0" rtlCol="0" anchor="t"/>
          <a:lstStyle/>
          <a:p>
            <a:pPr algn="l" indent="0" marL="0">
              <a:lnSpc>
                <a:spcPts val="2450"/>
              </a:lnSpc>
              <a:buNone/>
            </a:pPr>
            <a:r>
              <a:rPr lang="en-US" sz="1550" dirty="0">
                <a:solidFill>
                  <a:srgbClr val="333F70"/>
                </a:solidFill>
                <a:latin typeface="Open Sans" pitchFamily="34" charset="0"/>
                <a:ea typeface="Open Sans" pitchFamily="34" charset="-122"/>
                <a:cs typeface="Open Sans" pitchFamily="34" charset="-120"/>
              </a:rPr>
              <a:t>Low test coverage or missing edge-case testing</a:t>
            </a:r>
            <a:endParaRPr lang="en-US" sz="1550" dirty="0"/>
          </a:p>
        </p:txBody>
      </p:sp>
      <p:sp>
        <p:nvSpPr>
          <p:cNvPr id="21" name="Shape 19"/>
          <p:cNvSpPr/>
          <p:nvPr/>
        </p:nvSpPr>
        <p:spPr>
          <a:xfrm>
            <a:off x="689253" y="5810369"/>
            <a:ext cx="4286012" cy="1803321"/>
          </a:xfrm>
          <a:prstGeom prst="roundRect">
            <a:avLst>
              <a:gd name="adj" fmla="val 4587"/>
            </a:avLst>
          </a:prstGeom>
          <a:solidFill>
            <a:srgbClr val="FFFFFF"/>
          </a:solidFill>
          <a:ln w="22860">
            <a:solidFill>
              <a:srgbClr val="BCDBD4"/>
            </a:solidFill>
            <a:prstDash val="solid"/>
          </a:ln>
        </p:spPr>
      </p:sp>
      <p:sp>
        <p:nvSpPr>
          <p:cNvPr id="22" name="Text 20"/>
          <p:cNvSpPr/>
          <p:nvPr/>
        </p:nvSpPr>
        <p:spPr>
          <a:xfrm>
            <a:off x="909042" y="6030158"/>
            <a:ext cx="3846433" cy="615553"/>
          </a:xfrm>
          <a:prstGeom prst="rect">
            <a:avLst/>
          </a:prstGeom>
          <a:noFill/>
          <a:ln/>
        </p:spPr>
        <p:txBody>
          <a:bodyPr wrap="square" lIns="0" tIns="0" rIns="0" bIns="0" rtlCol="0" anchor="t"/>
          <a:lstStyle/>
          <a:p>
            <a:pPr algn="l" indent="0" marL="0">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7. Team and Process Issues</a:t>
            </a:r>
            <a:endParaRPr lang="en-US" sz="1900" dirty="0"/>
          </a:p>
        </p:txBody>
      </p:sp>
      <p:sp>
        <p:nvSpPr>
          <p:cNvPr id="23" name="Text 21"/>
          <p:cNvSpPr/>
          <p:nvPr/>
        </p:nvSpPr>
        <p:spPr>
          <a:xfrm>
            <a:off x="909042" y="6763822"/>
            <a:ext cx="3846433" cy="630079"/>
          </a:xfrm>
          <a:prstGeom prst="rect">
            <a:avLst/>
          </a:prstGeom>
          <a:noFill/>
          <a:ln/>
        </p:spPr>
        <p:txBody>
          <a:bodyPr wrap="square" lIns="0" tIns="0" rIns="0" bIns="0" rtlCol="0" anchor="t"/>
          <a:lstStyle/>
          <a:p>
            <a:pPr algn="l" indent="0" marL="0">
              <a:lnSpc>
                <a:spcPts val="2450"/>
              </a:lnSpc>
              <a:buNone/>
            </a:pPr>
            <a:r>
              <a:rPr lang="en-US" sz="1550" dirty="0">
                <a:solidFill>
                  <a:srgbClr val="333F70"/>
                </a:solidFill>
                <a:latin typeface="Open Sans" pitchFamily="34" charset="0"/>
                <a:ea typeface="Open Sans" pitchFamily="34" charset="-122"/>
                <a:cs typeface="Open Sans" pitchFamily="34" charset="-120"/>
              </a:rPr>
              <a:t>Many developers modifying same file, inconsistent practices</a:t>
            </a:r>
            <a:endParaRPr lang="en-US" sz="1550" dirty="0"/>
          </a:p>
        </p:txBody>
      </p:sp>
      <p:sp>
        <p:nvSpPr>
          <p:cNvPr id="24" name="Shape 22"/>
          <p:cNvSpPr/>
          <p:nvPr/>
        </p:nvSpPr>
        <p:spPr>
          <a:xfrm>
            <a:off x="5172194" y="5810369"/>
            <a:ext cx="4286012" cy="1803321"/>
          </a:xfrm>
          <a:prstGeom prst="roundRect">
            <a:avLst>
              <a:gd name="adj" fmla="val 4587"/>
            </a:avLst>
          </a:prstGeom>
          <a:solidFill>
            <a:srgbClr val="FFFFFF"/>
          </a:solidFill>
          <a:ln w="22860">
            <a:solidFill>
              <a:srgbClr val="BCDBD4"/>
            </a:solidFill>
            <a:prstDash val="solid"/>
          </a:ln>
        </p:spPr>
      </p:sp>
      <p:sp>
        <p:nvSpPr>
          <p:cNvPr id="25" name="Text 23"/>
          <p:cNvSpPr/>
          <p:nvPr/>
        </p:nvSpPr>
        <p:spPr>
          <a:xfrm>
            <a:off x="5391983" y="6030158"/>
            <a:ext cx="3630573" cy="307777"/>
          </a:xfrm>
          <a:prstGeom prst="rect">
            <a:avLst/>
          </a:prstGeom>
          <a:noFill/>
          <a:ln/>
        </p:spPr>
        <p:txBody>
          <a:bodyPr wrap="none" lIns="0" tIns="0" rIns="0" bIns="0" rtlCol="0" anchor="t"/>
          <a:lstStyle/>
          <a:p>
            <a:pPr algn="l" indent="0" marL="0">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8. Integration Problems</a:t>
            </a:r>
            <a:endParaRPr lang="en-US" sz="1900" dirty="0"/>
          </a:p>
        </p:txBody>
      </p:sp>
      <p:sp>
        <p:nvSpPr>
          <p:cNvPr id="26" name="Text 24"/>
          <p:cNvSpPr/>
          <p:nvPr/>
        </p:nvSpPr>
        <p:spPr>
          <a:xfrm>
            <a:off x="5391983" y="6456045"/>
            <a:ext cx="3846433" cy="630079"/>
          </a:xfrm>
          <a:prstGeom prst="rect">
            <a:avLst/>
          </a:prstGeom>
          <a:noFill/>
          <a:ln/>
        </p:spPr>
        <p:txBody>
          <a:bodyPr wrap="square" lIns="0" tIns="0" rIns="0" bIns="0" rtlCol="0" anchor="t"/>
          <a:lstStyle/>
          <a:p>
            <a:pPr algn="l" indent="0" marL="0">
              <a:lnSpc>
                <a:spcPts val="2450"/>
              </a:lnSpc>
              <a:buNone/>
            </a:pPr>
            <a:r>
              <a:rPr lang="en-US" sz="1550" dirty="0">
                <a:solidFill>
                  <a:srgbClr val="333F70"/>
                </a:solidFill>
                <a:latin typeface="Open Sans" pitchFamily="34" charset="0"/>
                <a:ea typeface="Open Sans" pitchFamily="34" charset="-122"/>
                <a:cs typeface="Open Sans" pitchFamily="34" charset="-120"/>
              </a:rPr>
              <a:t>Failures with external APIs, OS variations, configuration files</a:t>
            </a:r>
            <a:endParaRPr lang="en-US" sz="1550" dirty="0"/>
          </a:p>
        </p:txBody>
      </p:sp>
      <p:sp>
        <p:nvSpPr>
          <p:cNvPr id="27" name="Shape 25"/>
          <p:cNvSpPr/>
          <p:nvPr/>
        </p:nvSpPr>
        <p:spPr>
          <a:xfrm>
            <a:off x="9655135" y="5810369"/>
            <a:ext cx="4286012" cy="1803321"/>
          </a:xfrm>
          <a:prstGeom prst="roundRect">
            <a:avLst>
              <a:gd name="adj" fmla="val 4587"/>
            </a:avLst>
          </a:prstGeom>
          <a:solidFill>
            <a:srgbClr val="FFFFFF"/>
          </a:solidFill>
          <a:ln w="22860">
            <a:solidFill>
              <a:srgbClr val="BCDBD4"/>
            </a:solidFill>
            <a:prstDash val="solid"/>
          </a:ln>
        </p:spPr>
      </p:sp>
      <p:sp>
        <p:nvSpPr>
          <p:cNvPr id="28" name="Text 26"/>
          <p:cNvSpPr/>
          <p:nvPr/>
        </p:nvSpPr>
        <p:spPr>
          <a:xfrm>
            <a:off x="9874925" y="6030158"/>
            <a:ext cx="2615089" cy="307777"/>
          </a:xfrm>
          <a:prstGeom prst="rect">
            <a:avLst/>
          </a:prstGeom>
          <a:noFill/>
          <a:ln/>
        </p:spPr>
        <p:txBody>
          <a:bodyPr wrap="none" lIns="0" tIns="0" rIns="0" bIns="0" rtlCol="0" anchor="t"/>
          <a:lstStyle/>
          <a:p>
            <a:pPr algn="l" indent="0" marL="0">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9. Technical Debt</a:t>
            </a:r>
            <a:endParaRPr lang="en-US" sz="1900" dirty="0"/>
          </a:p>
        </p:txBody>
      </p:sp>
      <p:sp>
        <p:nvSpPr>
          <p:cNvPr id="29" name="Text 27"/>
          <p:cNvSpPr/>
          <p:nvPr/>
        </p:nvSpPr>
        <p:spPr>
          <a:xfrm>
            <a:off x="9874925" y="6456045"/>
            <a:ext cx="3846433" cy="630079"/>
          </a:xfrm>
          <a:prstGeom prst="rect">
            <a:avLst/>
          </a:prstGeom>
          <a:noFill/>
          <a:ln/>
        </p:spPr>
        <p:txBody>
          <a:bodyPr wrap="square" lIns="0" tIns="0" rIns="0" bIns="0" rtlCol="0" anchor="t"/>
          <a:lstStyle/>
          <a:p>
            <a:pPr algn="l" indent="0" marL="0">
              <a:lnSpc>
                <a:spcPts val="2450"/>
              </a:lnSpc>
              <a:buNone/>
            </a:pPr>
            <a:r>
              <a:rPr lang="en-US" sz="1550" dirty="0">
                <a:solidFill>
                  <a:srgbClr val="333F70"/>
                </a:solidFill>
                <a:latin typeface="Open Sans" pitchFamily="34" charset="0"/>
                <a:ea typeface="Open Sans" pitchFamily="34" charset="-122"/>
                <a:cs typeface="Open Sans" pitchFamily="34" charset="-120"/>
              </a:rPr>
              <a:t>Quick fixes accumulate and make modules fragile</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30862"/>
            <a:ext cx="11973163" cy="566976"/>
          </a:xfrm>
          <a:prstGeom prst="rect">
            <a:avLst/>
          </a:prstGeom>
          <a:noFill/>
          <a:ln/>
        </p:spPr>
        <p:txBody>
          <a:bodyPr wrap="non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Difference Between Error, Bug, and Defect</a:t>
            </a:r>
            <a:endParaRPr lang="en-US" sz="3550" dirty="0"/>
          </a:p>
        </p:txBody>
      </p:sp>
      <p:sp>
        <p:nvSpPr>
          <p:cNvPr id="3" name="Shape 1"/>
          <p:cNvSpPr/>
          <p:nvPr/>
        </p:nvSpPr>
        <p:spPr>
          <a:xfrm>
            <a:off x="793790" y="3151465"/>
            <a:ext cx="13042821" cy="2329101"/>
          </a:xfrm>
          <a:prstGeom prst="roundRect">
            <a:avLst>
              <a:gd name="adj" fmla="val 4090"/>
            </a:avLst>
          </a:prstGeom>
          <a:noFill/>
          <a:ln w="7620">
            <a:solidFill>
              <a:srgbClr val="000000">
                <a:alpha val="8000"/>
              </a:srgbClr>
            </a:solidFill>
            <a:prstDash val="solid"/>
          </a:ln>
        </p:spPr>
      </p:sp>
      <p:sp>
        <p:nvSpPr>
          <p:cNvPr id="4" name="Shape 2"/>
          <p:cNvSpPr/>
          <p:nvPr/>
        </p:nvSpPr>
        <p:spPr>
          <a:xfrm>
            <a:off x="801410" y="3159085"/>
            <a:ext cx="13027581" cy="650319"/>
          </a:xfrm>
          <a:prstGeom prst="rect">
            <a:avLst/>
          </a:prstGeom>
          <a:solidFill>
            <a:srgbClr val="FFFFFF">
              <a:alpha val="4000"/>
            </a:srgbClr>
          </a:solidFill>
          <a:ln/>
        </p:spPr>
      </p:sp>
      <p:sp>
        <p:nvSpPr>
          <p:cNvPr id="5" name="Text 3"/>
          <p:cNvSpPr/>
          <p:nvPr/>
        </p:nvSpPr>
        <p:spPr>
          <a:xfrm>
            <a:off x="1028343" y="3302794"/>
            <a:ext cx="2148007" cy="362903"/>
          </a:xfrm>
          <a:prstGeom prst="rect">
            <a:avLst/>
          </a:prstGeom>
          <a:noFill/>
          <a:ln/>
        </p:spPr>
        <p:txBody>
          <a:bodyPr wrap="none" lIns="0" tIns="0" rIns="0" bIns="0" rtlCol="0" anchor="t"/>
          <a:lstStyle/>
          <a:p>
            <a:pPr algn="l"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Error</a:t>
            </a:r>
            <a:endParaRPr lang="en-US" sz="1750" dirty="0"/>
          </a:p>
        </p:txBody>
      </p:sp>
      <p:sp>
        <p:nvSpPr>
          <p:cNvPr id="6" name="Text 4"/>
          <p:cNvSpPr/>
          <p:nvPr/>
        </p:nvSpPr>
        <p:spPr>
          <a:xfrm>
            <a:off x="3637598" y="3302794"/>
            <a:ext cx="9964579"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 human mistake made by the developer (e.g., writing a wrong condition)</a:t>
            </a:r>
            <a:endParaRPr lang="en-US" sz="1750" dirty="0"/>
          </a:p>
        </p:txBody>
      </p:sp>
      <p:sp>
        <p:nvSpPr>
          <p:cNvPr id="7" name="Shape 5"/>
          <p:cNvSpPr/>
          <p:nvPr/>
        </p:nvSpPr>
        <p:spPr>
          <a:xfrm>
            <a:off x="801410" y="3809405"/>
            <a:ext cx="13027581" cy="650319"/>
          </a:xfrm>
          <a:prstGeom prst="rect">
            <a:avLst/>
          </a:prstGeom>
          <a:solidFill>
            <a:srgbClr val="000000">
              <a:alpha val="4000"/>
            </a:srgbClr>
          </a:solidFill>
          <a:ln/>
        </p:spPr>
      </p:sp>
      <p:sp>
        <p:nvSpPr>
          <p:cNvPr id="8" name="Text 6"/>
          <p:cNvSpPr/>
          <p:nvPr/>
        </p:nvSpPr>
        <p:spPr>
          <a:xfrm>
            <a:off x="1028343" y="3953113"/>
            <a:ext cx="2148007" cy="362903"/>
          </a:xfrm>
          <a:prstGeom prst="rect">
            <a:avLst/>
          </a:prstGeom>
          <a:noFill/>
          <a:ln/>
        </p:spPr>
        <p:txBody>
          <a:bodyPr wrap="none" lIns="0" tIns="0" rIns="0" bIns="0" rtlCol="0" anchor="t"/>
          <a:lstStyle/>
          <a:p>
            <a:pPr algn="l"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Bug</a:t>
            </a:r>
            <a:endParaRPr lang="en-US" sz="1750" dirty="0"/>
          </a:p>
        </p:txBody>
      </p:sp>
      <p:sp>
        <p:nvSpPr>
          <p:cNvPr id="9" name="Text 7"/>
          <p:cNvSpPr/>
          <p:nvPr/>
        </p:nvSpPr>
        <p:spPr>
          <a:xfrm>
            <a:off x="3637598" y="3953113"/>
            <a:ext cx="9964579"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Incorrect behavior observed during execution, caused by an error</a:t>
            </a:r>
            <a:endParaRPr lang="en-US" sz="1750" dirty="0"/>
          </a:p>
        </p:txBody>
      </p:sp>
      <p:sp>
        <p:nvSpPr>
          <p:cNvPr id="10" name="Shape 8"/>
          <p:cNvSpPr/>
          <p:nvPr/>
        </p:nvSpPr>
        <p:spPr>
          <a:xfrm>
            <a:off x="801410" y="4459724"/>
            <a:ext cx="13027581" cy="1013222"/>
          </a:xfrm>
          <a:prstGeom prst="rect">
            <a:avLst/>
          </a:prstGeom>
          <a:solidFill>
            <a:srgbClr val="FFFFFF">
              <a:alpha val="4000"/>
            </a:srgbClr>
          </a:solidFill>
          <a:ln/>
        </p:spPr>
      </p:sp>
      <p:sp>
        <p:nvSpPr>
          <p:cNvPr id="11" name="Text 9"/>
          <p:cNvSpPr/>
          <p:nvPr/>
        </p:nvSpPr>
        <p:spPr>
          <a:xfrm>
            <a:off x="1028343" y="4603433"/>
            <a:ext cx="2148007" cy="362903"/>
          </a:xfrm>
          <a:prstGeom prst="rect">
            <a:avLst/>
          </a:prstGeom>
          <a:noFill/>
          <a:ln/>
        </p:spPr>
        <p:txBody>
          <a:bodyPr wrap="none" lIns="0" tIns="0" rIns="0" bIns="0" rtlCol="0" anchor="t"/>
          <a:lstStyle/>
          <a:p>
            <a:pPr algn="l"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Defect</a:t>
            </a:r>
            <a:endParaRPr lang="en-US" sz="1750" dirty="0"/>
          </a:p>
        </p:txBody>
      </p:sp>
      <p:sp>
        <p:nvSpPr>
          <p:cNvPr id="12" name="Text 10"/>
          <p:cNvSpPr/>
          <p:nvPr/>
        </p:nvSpPr>
        <p:spPr>
          <a:xfrm>
            <a:off x="3637598" y="4603433"/>
            <a:ext cx="9964579"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 mismatch between expected and actual behavior; may come from bugs, design issues, or requirement problems</a:t>
            </a:r>
            <a:endParaRPr lang="en-US" sz="1750" dirty="0"/>
          </a:p>
        </p:txBody>
      </p:sp>
      <p:sp>
        <p:nvSpPr>
          <p:cNvPr id="13" name="Text 11"/>
          <p:cNvSpPr/>
          <p:nvPr/>
        </p:nvSpPr>
        <p:spPr>
          <a:xfrm>
            <a:off x="793790" y="5735717"/>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Defect Prediction focuses on detecting defect-prone modules before execution or testing.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80135"/>
            <a:ext cx="10467499" cy="566976"/>
          </a:xfrm>
          <a:prstGeom prst="rect">
            <a:avLst/>
          </a:prstGeom>
          <a:noFill/>
          <a:ln/>
        </p:spPr>
        <p:txBody>
          <a:bodyPr wrap="non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Data Collection &amp; Feature Extraction</a:t>
            </a:r>
            <a:endParaRPr lang="en-US" sz="3550" dirty="0"/>
          </a:p>
        </p:txBody>
      </p:sp>
      <p:sp>
        <p:nvSpPr>
          <p:cNvPr id="3" name="Text 1"/>
          <p:cNvSpPr/>
          <p:nvPr/>
        </p:nvSpPr>
        <p:spPr>
          <a:xfrm>
            <a:off x="793790" y="2214086"/>
            <a:ext cx="4397931"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Data Collection Sources:</a:t>
            </a:r>
            <a:endParaRPr lang="en-US" sz="2200" dirty="0"/>
          </a:p>
        </p:txBody>
      </p:sp>
      <p:sp>
        <p:nvSpPr>
          <p:cNvPr id="4" name="Text 2"/>
          <p:cNvSpPr/>
          <p:nvPr/>
        </p:nvSpPr>
        <p:spPr>
          <a:xfrm>
            <a:off x="793790" y="2795230"/>
            <a:ext cx="6244709"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5" name="Text 3"/>
          <p:cNvSpPr/>
          <p:nvPr/>
        </p:nvSpPr>
        <p:spPr>
          <a:xfrm>
            <a:off x="793790" y="336220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Version control systems (Git, SVN)</a:t>
            </a:r>
            <a:endParaRPr lang="en-US" sz="1750" dirty="0"/>
          </a:p>
        </p:txBody>
      </p:sp>
      <p:sp>
        <p:nvSpPr>
          <p:cNvPr id="6" name="Text 4"/>
          <p:cNvSpPr/>
          <p:nvPr/>
        </p:nvSpPr>
        <p:spPr>
          <a:xfrm>
            <a:off x="793790" y="380440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Bug tracking systems (Jira, Bugzilla)</a:t>
            </a:r>
            <a:endParaRPr lang="en-US" sz="1750" dirty="0"/>
          </a:p>
        </p:txBody>
      </p:sp>
      <p:sp>
        <p:nvSpPr>
          <p:cNvPr id="7" name="Text 5"/>
          <p:cNvSpPr/>
          <p:nvPr/>
        </p:nvSpPr>
        <p:spPr>
          <a:xfrm>
            <a:off x="793790" y="424660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Code quality tools (SonarQube, CK Metrics)</a:t>
            </a:r>
            <a:endParaRPr lang="en-US" sz="1750" dirty="0"/>
          </a:p>
        </p:txBody>
      </p:sp>
      <p:sp>
        <p:nvSpPr>
          <p:cNvPr id="8" name="Text 6"/>
          <p:cNvSpPr/>
          <p:nvPr/>
        </p:nvSpPr>
        <p:spPr>
          <a:xfrm>
            <a:off x="793790" y="4813578"/>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Common collected items:</a:t>
            </a:r>
            <a:endParaRPr lang="en-US" sz="1750" dirty="0"/>
          </a:p>
        </p:txBody>
      </p:sp>
      <p:sp>
        <p:nvSpPr>
          <p:cNvPr id="9" name="Text 7"/>
          <p:cNvSpPr/>
          <p:nvPr/>
        </p:nvSpPr>
        <p:spPr>
          <a:xfrm>
            <a:off x="793790" y="538055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Commits</a:t>
            </a:r>
            <a:endParaRPr lang="en-US" sz="1750" dirty="0"/>
          </a:p>
        </p:txBody>
      </p:sp>
      <p:sp>
        <p:nvSpPr>
          <p:cNvPr id="10" name="Text 8"/>
          <p:cNvSpPr/>
          <p:nvPr/>
        </p:nvSpPr>
        <p:spPr>
          <a:xfrm>
            <a:off x="793790" y="582275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Number of changes</a:t>
            </a:r>
            <a:endParaRPr lang="en-US" sz="1750" dirty="0"/>
          </a:p>
        </p:txBody>
      </p:sp>
      <p:sp>
        <p:nvSpPr>
          <p:cNvPr id="11" name="Text 9"/>
          <p:cNvSpPr/>
          <p:nvPr/>
        </p:nvSpPr>
        <p:spPr>
          <a:xfrm>
            <a:off x="793790" y="626495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Bug links</a:t>
            </a:r>
            <a:endParaRPr lang="en-US" sz="1750" dirty="0"/>
          </a:p>
        </p:txBody>
      </p:sp>
      <p:sp>
        <p:nvSpPr>
          <p:cNvPr id="12" name="Text 10"/>
          <p:cNvSpPr/>
          <p:nvPr/>
        </p:nvSpPr>
        <p:spPr>
          <a:xfrm>
            <a:off x="793790" y="670714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Code metrics</a:t>
            </a:r>
            <a:endParaRPr lang="en-US" sz="1750" dirty="0"/>
          </a:p>
        </p:txBody>
      </p:sp>
      <p:sp>
        <p:nvSpPr>
          <p:cNvPr id="13" name="Text 11"/>
          <p:cNvSpPr/>
          <p:nvPr/>
        </p:nvSpPr>
        <p:spPr>
          <a:xfrm>
            <a:off x="7599521" y="2214086"/>
            <a:ext cx="4729163"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Typical Metrics Extracted:</a:t>
            </a:r>
            <a:endParaRPr lang="en-US" sz="2200" dirty="0"/>
          </a:p>
        </p:txBody>
      </p:sp>
      <p:sp>
        <p:nvSpPr>
          <p:cNvPr id="14" name="Text 12"/>
          <p:cNvSpPr/>
          <p:nvPr/>
        </p:nvSpPr>
        <p:spPr>
          <a:xfrm>
            <a:off x="7599521" y="2795230"/>
            <a:ext cx="6244709"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15" name="Text 13"/>
          <p:cNvSpPr/>
          <p:nvPr/>
        </p:nvSpPr>
        <p:spPr>
          <a:xfrm>
            <a:off x="7599521" y="336220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Lines of Code (LOC)</a:t>
            </a:r>
            <a:endParaRPr lang="en-US" sz="1750" dirty="0"/>
          </a:p>
        </p:txBody>
      </p:sp>
      <p:sp>
        <p:nvSpPr>
          <p:cNvPr id="16" name="Text 14"/>
          <p:cNvSpPr/>
          <p:nvPr/>
        </p:nvSpPr>
        <p:spPr>
          <a:xfrm>
            <a:off x="7599521" y="380440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Cyclomatic Complexity</a:t>
            </a:r>
            <a:endParaRPr lang="en-US" sz="1750" dirty="0"/>
          </a:p>
        </p:txBody>
      </p:sp>
      <p:sp>
        <p:nvSpPr>
          <p:cNvPr id="17" name="Text 15"/>
          <p:cNvSpPr/>
          <p:nvPr/>
        </p:nvSpPr>
        <p:spPr>
          <a:xfrm>
            <a:off x="7599521" y="424660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Code Churn (how often the file changes)</a:t>
            </a:r>
            <a:endParaRPr lang="en-US" sz="1750" dirty="0"/>
          </a:p>
        </p:txBody>
      </p:sp>
      <p:sp>
        <p:nvSpPr>
          <p:cNvPr id="18" name="Text 16"/>
          <p:cNvSpPr/>
          <p:nvPr/>
        </p:nvSpPr>
        <p:spPr>
          <a:xfrm>
            <a:off x="7599521" y="468880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Coupling &amp; Cohesion</a:t>
            </a:r>
            <a:endParaRPr lang="en-US" sz="1750" dirty="0"/>
          </a:p>
        </p:txBody>
      </p:sp>
      <p:sp>
        <p:nvSpPr>
          <p:cNvPr id="19" name="Text 17"/>
          <p:cNvSpPr/>
          <p:nvPr/>
        </p:nvSpPr>
        <p:spPr>
          <a:xfrm>
            <a:off x="7599521" y="513099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Number of developers editing the file</a:t>
            </a:r>
            <a:endParaRPr lang="en-US" sz="1750" dirty="0"/>
          </a:p>
        </p:txBody>
      </p:sp>
      <p:sp>
        <p:nvSpPr>
          <p:cNvPr id="20" name="Text 18"/>
          <p:cNvSpPr/>
          <p:nvPr/>
        </p:nvSpPr>
        <p:spPr>
          <a:xfrm>
            <a:off x="7599521" y="557319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History of previous defects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25272"/>
            <a:ext cx="7267099" cy="566976"/>
          </a:xfrm>
          <a:prstGeom prst="rect">
            <a:avLst/>
          </a:prstGeom>
          <a:noFill/>
          <a:ln/>
        </p:spPr>
        <p:txBody>
          <a:bodyPr wrap="non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Labeling &amp; Model Training</a:t>
            </a:r>
            <a:endParaRPr lang="en-US" sz="3550" dirty="0"/>
          </a:p>
        </p:txBody>
      </p:sp>
      <p:sp>
        <p:nvSpPr>
          <p:cNvPr id="3" name="Shape 1"/>
          <p:cNvSpPr/>
          <p:nvPr/>
        </p:nvSpPr>
        <p:spPr>
          <a:xfrm>
            <a:off x="793790" y="2245876"/>
            <a:ext cx="6407944" cy="4758333"/>
          </a:xfrm>
          <a:prstGeom prst="roundRect">
            <a:avLst>
              <a:gd name="adj" fmla="val 2002"/>
            </a:avLst>
          </a:prstGeom>
          <a:solidFill>
            <a:srgbClr val="FFFFFF"/>
          </a:solidFill>
          <a:ln w="30480">
            <a:solidFill>
              <a:srgbClr val="BCDBD4"/>
            </a:solidFill>
            <a:prstDash val="solid"/>
          </a:ln>
        </p:spPr>
      </p:sp>
      <p:sp>
        <p:nvSpPr>
          <p:cNvPr id="4" name="Shape 2"/>
          <p:cNvSpPr/>
          <p:nvPr/>
        </p:nvSpPr>
        <p:spPr>
          <a:xfrm>
            <a:off x="824270" y="2276356"/>
            <a:ext cx="6346984" cy="680442"/>
          </a:xfrm>
          <a:prstGeom prst="roundRect">
            <a:avLst>
              <a:gd name="adj" fmla="val 8626"/>
            </a:avLst>
          </a:prstGeom>
          <a:solidFill>
            <a:srgbClr val="D6F5EE"/>
          </a:solidFill>
          <a:ln/>
        </p:spPr>
      </p:sp>
      <p:sp>
        <p:nvSpPr>
          <p:cNvPr id="5" name="Text 3"/>
          <p:cNvSpPr/>
          <p:nvPr/>
        </p:nvSpPr>
        <p:spPr>
          <a:xfrm>
            <a:off x="3827621" y="2400062"/>
            <a:ext cx="340162" cy="425291"/>
          </a:xfrm>
          <a:prstGeom prst="rect">
            <a:avLst/>
          </a:prstGeom>
          <a:noFill/>
          <a:ln/>
        </p:spPr>
        <p:txBody>
          <a:bodyPr wrap="none" lIns="0" tIns="0" rIns="0" bIns="0" rtlCol="0" anchor="t"/>
          <a:lstStyle/>
          <a:p>
            <a:pPr algn="l"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1</a:t>
            </a:r>
            <a:endParaRPr lang="en-US" sz="2650" dirty="0"/>
          </a:p>
        </p:txBody>
      </p:sp>
      <p:sp>
        <p:nvSpPr>
          <p:cNvPr id="6" name="Text 4"/>
          <p:cNvSpPr/>
          <p:nvPr/>
        </p:nvSpPr>
        <p:spPr>
          <a:xfrm>
            <a:off x="1051084" y="318361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Step 3: Labeling</a:t>
            </a:r>
            <a:endParaRPr lang="en-US" sz="2200" dirty="0"/>
          </a:p>
        </p:txBody>
      </p:sp>
      <p:sp>
        <p:nvSpPr>
          <p:cNvPr id="7" name="Text 5"/>
          <p:cNvSpPr/>
          <p:nvPr/>
        </p:nvSpPr>
        <p:spPr>
          <a:xfrm>
            <a:off x="1051084" y="3674031"/>
            <a:ext cx="5893356"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Each file or class is assigned:</a:t>
            </a:r>
            <a:endParaRPr lang="en-US" sz="1750" dirty="0"/>
          </a:p>
        </p:txBody>
      </p:sp>
      <p:sp>
        <p:nvSpPr>
          <p:cNvPr id="8" name="Text 6"/>
          <p:cNvSpPr/>
          <p:nvPr/>
        </p:nvSpPr>
        <p:spPr>
          <a:xfrm>
            <a:off x="1051084" y="4173022"/>
            <a:ext cx="589335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Defective (1)</a:t>
            </a:r>
            <a:endParaRPr lang="en-US" sz="1750" dirty="0"/>
          </a:p>
        </p:txBody>
      </p:sp>
      <p:sp>
        <p:nvSpPr>
          <p:cNvPr id="9" name="Text 7"/>
          <p:cNvSpPr/>
          <p:nvPr/>
        </p:nvSpPr>
        <p:spPr>
          <a:xfrm>
            <a:off x="1051084" y="4615220"/>
            <a:ext cx="589335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Clean (0)</a:t>
            </a:r>
            <a:endParaRPr lang="en-US" sz="1750" dirty="0"/>
          </a:p>
        </p:txBody>
      </p:sp>
      <p:sp>
        <p:nvSpPr>
          <p:cNvPr id="10" name="Text 8"/>
          <p:cNvSpPr/>
          <p:nvPr/>
        </p:nvSpPr>
        <p:spPr>
          <a:xfrm>
            <a:off x="1051084" y="5114211"/>
            <a:ext cx="5893356"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Labels come from analyzing historical bug reports and commit messages.</a:t>
            </a:r>
            <a:endParaRPr lang="en-US" sz="1750" dirty="0"/>
          </a:p>
        </p:txBody>
      </p:sp>
      <p:sp>
        <p:nvSpPr>
          <p:cNvPr id="11" name="Shape 9"/>
          <p:cNvSpPr/>
          <p:nvPr/>
        </p:nvSpPr>
        <p:spPr>
          <a:xfrm>
            <a:off x="7428548" y="2245876"/>
            <a:ext cx="6408063" cy="4758333"/>
          </a:xfrm>
          <a:prstGeom prst="roundRect">
            <a:avLst>
              <a:gd name="adj" fmla="val 2002"/>
            </a:avLst>
          </a:prstGeom>
          <a:solidFill>
            <a:srgbClr val="FFFFFF"/>
          </a:solidFill>
          <a:ln w="30480">
            <a:solidFill>
              <a:srgbClr val="BCDBD4"/>
            </a:solidFill>
            <a:prstDash val="solid"/>
          </a:ln>
        </p:spPr>
      </p:sp>
      <p:sp>
        <p:nvSpPr>
          <p:cNvPr id="12" name="Shape 10"/>
          <p:cNvSpPr/>
          <p:nvPr/>
        </p:nvSpPr>
        <p:spPr>
          <a:xfrm>
            <a:off x="7459027" y="2276356"/>
            <a:ext cx="6347103" cy="680442"/>
          </a:xfrm>
          <a:prstGeom prst="roundRect">
            <a:avLst>
              <a:gd name="adj" fmla="val 8626"/>
            </a:avLst>
          </a:prstGeom>
          <a:solidFill>
            <a:srgbClr val="D6F5EE"/>
          </a:solidFill>
          <a:ln/>
        </p:spPr>
      </p:sp>
      <p:sp>
        <p:nvSpPr>
          <p:cNvPr id="13" name="Text 11"/>
          <p:cNvSpPr/>
          <p:nvPr/>
        </p:nvSpPr>
        <p:spPr>
          <a:xfrm>
            <a:off x="10462498" y="2400062"/>
            <a:ext cx="340162" cy="425291"/>
          </a:xfrm>
          <a:prstGeom prst="rect">
            <a:avLst/>
          </a:prstGeom>
          <a:noFill/>
          <a:ln/>
        </p:spPr>
        <p:txBody>
          <a:bodyPr wrap="none" lIns="0" tIns="0" rIns="0" bIns="0" rtlCol="0" anchor="t"/>
          <a:lstStyle/>
          <a:p>
            <a:pPr algn="l"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2</a:t>
            </a:r>
            <a:endParaRPr lang="en-US" sz="2650" dirty="0"/>
          </a:p>
        </p:txBody>
      </p:sp>
      <p:sp>
        <p:nvSpPr>
          <p:cNvPr id="14" name="Text 12"/>
          <p:cNvSpPr/>
          <p:nvPr/>
        </p:nvSpPr>
        <p:spPr>
          <a:xfrm>
            <a:off x="7685842" y="3183612"/>
            <a:ext cx="3945136"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Step 4: Model Training</a:t>
            </a:r>
            <a:endParaRPr lang="en-US" sz="2200" dirty="0"/>
          </a:p>
        </p:txBody>
      </p:sp>
      <p:sp>
        <p:nvSpPr>
          <p:cNvPr id="15" name="Text 13"/>
          <p:cNvSpPr/>
          <p:nvPr/>
        </p:nvSpPr>
        <p:spPr>
          <a:xfrm>
            <a:off x="7685842" y="3674031"/>
            <a:ext cx="5893475"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Common machine learning models include:</a:t>
            </a:r>
            <a:endParaRPr lang="en-US" sz="1750" dirty="0"/>
          </a:p>
        </p:txBody>
      </p:sp>
      <p:sp>
        <p:nvSpPr>
          <p:cNvPr id="16" name="Text 14"/>
          <p:cNvSpPr/>
          <p:nvPr/>
        </p:nvSpPr>
        <p:spPr>
          <a:xfrm>
            <a:off x="7685842" y="4173022"/>
            <a:ext cx="589347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Random Forest</a:t>
            </a:r>
            <a:endParaRPr lang="en-US" sz="1750" dirty="0"/>
          </a:p>
        </p:txBody>
      </p:sp>
      <p:sp>
        <p:nvSpPr>
          <p:cNvPr id="17" name="Text 15"/>
          <p:cNvSpPr/>
          <p:nvPr/>
        </p:nvSpPr>
        <p:spPr>
          <a:xfrm>
            <a:off x="7685842" y="4615220"/>
            <a:ext cx="589347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SVM</a:t>
            </a:r>
            <a:endParaRPr lang="en-US" sz="1750" dirty="0"/>
          </a:p>
        </p:txBody>
      </p:sp>
      <p:sp>
        <p:nvSpPr>
          <p:cNvPr id="18" name="Text 16"/>
          <p:cNvSpPr/>
          <p:nvPr/>
        </p:nvSpPr>
        <p:spPr>
          <a:xfrm>
            <a:off x="7685842" y="5057418"/>
            <a:ext cx="589347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Logistic Regression</a:t>
            </a:r>
            <a:endParaRPr lang="en-US" sz="1750" dirty="0"/>
          </a:p>
        </p:txBody>
      </p:sp>
      <p:sp>
        <p:nvSpPr>
          <p:cNvPr id="19" name="Text 17"/>
          <p:cNvSpPr/>
          <p:nvPr/>
        </p:nvSpPr>
        <p:spPr>
          <a:xfrm>
            <a:off x="7685842" y="5499616"/>
            <a:ext cx="589347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Neural Networks</a:t>
            </a:r>
            <a:endParaRPr lang="en-US" sz="1750" dirty="0"/>
          </a:p>
        </p:txBody>
      </p:sp>
      <p:sp>
        <p:nvSpPr>
          <p:cNvPr id="20" name="Text 18"/>
          <p:cNvSpPr/>
          <p:nvPr/>
        </p:nvSpPr>
        <p:spPr>
          <a:xfrm>
            <a:off x="7685842" y="5941814"/>
            <a:ext cx="589347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XGBoost</a:t>
            </a:r>
            <a:endParaRPr lang="en-US" sz="1750" dirty="0"/>
          </a:p>
        </p:txBody>
      </p:sp>
      <p:sp>
        <p:nvSpPr>
          <p:cNvPr id="21" name="Text 19"/>
          <p:cNvSpPr/>
          <p:nvPr/>
        </p:nvSpPr>
        <p:spPr>
          <a:xfrm>
            <a:off x="7685842" y="6384012"/>
            <a:ext cx="589347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Deep Learning (CNN, RNN, Tree-LSTM)</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47324"/>
            <a:ext cx="7526536" cy="566976"/>
          </a:xfrm>
          <a:prstGeom prst="rect">
            <a:avLst/>
          </a:prstGeom>
          <a:noFill/>
          <a:ln/>
        </p:spPr>
        <p:txBody>
          <a:bodyPr wrap="non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Categories of Approaches</a:t>
            </a:r>
            <a:endParaRPr lang="en-US" sz="3550" dirty="0"/>
          </a:p>
        </p:txBody>
      </p:sp>
      <p:sp>
        <p:nvSpPr>
          <p:cNvPr id="3" name="Shape 1"/>
          <p:cNvSpPr/>
          <p:nvPr/>
        </p:nvSpPr>
        <p:spPr>
          <a:xfrm>
            <a:off x="793790" y="2467928"/>
            <a:ext cx="6407944" cy="2047994"/>
          </a:xfrm>
          <a:prstGeom prst="roundRect">
            <a:avLst>
              <a:gd name="adj" fmla="val 4652"/>
            </a:avLst>
          </a:prstGeom>
          <a:solidFill>
            <a:srgbClr val="D6F5EE"/>
          </a:solidFill>
          <a:ln w="7620">
            <a:solidFill>
              <a:srgbClr val="BCDBD4"/>
            </a:solidFill>
            <a:prstDash val="solid"/>
          </a:ln>
        </p:spPr>
      </p:sp>
      <p:sp>
        <p:nvSpPr>
          <p:cNvPr id="4" name="Text 2"/>
          <p:cNvSpPr/>
          <p:nvPr/>
        </p:nvSpPr>
        <p:spPr>
          <a:xfrm>
            <a:off x="1028224" y="2702362"/>
            <a:ext cx="5939076" cy="70866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1. Code-based Feature Approaches</a:t>
            </a:r>
            <a:endParaRPr lang="en-US" sz="2200" dirty="0"/>
          </a:p>
        </p:txBody>
      </p:sp>
      <p:sp>
        <p:nvSpPr>
          <p:cNvPr id="5" name="Text 3"/>
          <p:cNvSpPr/>
          <p:nvPr/>
        </p:nvSpPr>
        <p:spPr>
          <a:xfrm>
            <a:off x="1028224" y="3547110"/>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Use code structure and metrics such as complexity, LOC, and coupling. Reference: Zimmermann et al., 2007.</a:t>
            </a:r>
            <a:endParaRPr lang="en-US" sz="1750" dirty="0"/>
          </a:p>
        </p:txBody>
      </p:sp>
      <p:sp>
        <p:nvSpPr>
          <p:cNvPr id="6" name="Shape 4"/>
          <p:cNvSpPr/>
          <p:nvPr/>
        </p:nvSpPr>
        <p:spPr>
          <a:xfrm>
            <a:off x="7428548" y="2467928"/>
            <a:ext cx="6408063" cy="2047994"/>
          </a:xfrm>
          <a:prstGeom prst="roundRect">
            <a:avLst>
              <a:gd name="adj" fmla="val 4652"/>
            </a:avLst>
          </a:prstGeom>
          <a:solidFill>
            <a:srgbClr val="D6F5EE"/>
          </a:solidFill>
          <a:ln w="7620">
            <a:solidFill>
              <a:srgbClr val="BCDBD4"/>
            </a:solidFill>
            <a:prstDash val="solid"/>
          </a:ln>
        </p:spPr>
      </p:sp>
      <p:sp>
        <p:nvSpPr>
          <p:cNvPr id="7" name="Text 5"/>
          <p:cNvSpPr/>
          <p:nvPr/>
        </p:nvSpPr>
        <p:spPr>
          <a:xfrm>
            <a:off x="7662982" y="2702362"/>
            <a:ext cx="5326261"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2. Process-based Approaches</a:t>
            </a:r>
            <a:endParaRPr lang="en-US" sz="2200" dirty="0"/>
          </a:p>
        </p:txBody>
      </p:sp>
      <p:sp>
        <p:nvSpPr>
          <p:cNvPr id="8" name="Text 6"/>
          <p:cNvSpPr/>
          <p:nvPr/>
        </p:nvSpPr>
        <p:spPr>
          <a:xfrm>
            <a:off x="7662982" y="3192780"/>
            <a:ext cx="5939195"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Use historical change data: number of edits, number of contributing developers, frequency of modifications. Reference: Kim et al., 2008.</a:t>
            </a:r>
            <a:endParaRPr lang="en-US" sz="1750" dirty="0"/>
          </a:p>
        </p:txBody>
      </p:sp>
      <p:sp>
        <p:nvSpPr>
          <p:cNvPr id="9" name="Shape 7"/>
          <p:cNvSpPr/>
          <p:nvPr/>
        </p:nvSpPr>
        <p:spPr>
          <a:xfrm>
            <a:off x="793790" y="4742736"/>
            <a:ext cx="6407944" cy="2039422"/>
          </a:xfrm>
          <a:prstGeom prst="roundRect">
            <a:avLst>
              <a:gd name="adj" fmla="val 4671"/>
            </a:avLst>
          </a:prstGeom>
          <a:solidFill>
            <a:srgbClr val="D6F5EE"/>
          </a:solidFill>
          <a:ln w="7620">
            <a:solidFill>
              <a:srgbClr val="BCDBD4"/>
            </a:solidFill>
            <a:prstDash val="solid"/>
          </a:ln>
        </p:spPr>
      </p:sp>
      <p:sp>
        <p:nvSpPr>
          <p:cNvPr id="10" name="Text 8"/>
          <p:cNvSpPr/>
          <p:nvPr/>
        </p:nvSpPr>
        <p:spPr>
          <a:xfrm>
            <a:off x="1028224" y="4977170"/>
            <a:ext cx="5939076" cy="70866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3. Deep Learning-Based Approaches</a:t>
            </a:r>
            <a:endParaRPr lang="en-US" sz="2200" dirty="0"/>
          </a:p>
        </p:txBody>
      </p:sp>
      <p:sp>
        <p:nvSpPr>
          <p:cNvPr id="11" name="Text 9"/>
          <p:cNvSpPr/>
          <p:nvPr/>
        </p:nvSpPr>
        <p:spPr>
          <a:xfrm>
            <a:off x="1028224" y="5821918"/>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Use neural networks such as CNNs, RNNs, or DeepTree models. Reference: Dam et al., 2019.</a:t>
            </a:r>
            <a:endParaRPr lang="en-US" sz="1750" dirty="0"/>
          </a:p>
        </p:txBody>
      </p:sp>
      <p:sp>
        <p:nvSpPr>
          <p:cNvPr id="12" name="Shape 10"/>
          <p:cNvSpPr/>
          <p:nvPr/>
        </p:nvSpPr>
        <p:spPr>
          <a:xfrm>
            <a:off x="7428548" y="4742736"/>
            <a:ext cx="6408063" cy="2039422"/>
          </a:xfrm>
          <a:prstGeom prst="roundRect">
            <a:avLst>
              <a:gd name="adj" fmla="val 4671"/>
            </a:avLst>
          </a:prstGeom>
          <a:solidFill>
            <a:srgbClr val="D6F5EE"/>
          </a:solidFill>
          <a:ln w="7620">
            <a:solidFill>
              <a:srgbClr val="BCDBD4"/>
            </a:solidFill>
            <a:prstDash val="solid"/>
          </a:ln>
        </p:spPr>
      </p:sp>
      <p:sp>
        <p:nvSpPr>
          <p:cNvPr id="13" name="Text 11"/>
          <p:cNvSpPr/>
          <p:nvPr/>
        </p:nvSpPr>
        <p:spPr>
          <a:xfrm>
            <a:off x="7662982" y="4977170"/>
            <a:ext cx="5939195" cy="70866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4. Cross-Project and Transfer Learning</a:t>
            </a:r>
            <a:endParaRPr lang="en-US" sz="2200" dirty="0"/>
          </a:p>
        </p:txBody>
      </p:sp>
      <p:sp>
        <p:nvSpPr>
          <p:cNvPr id="14" name="Text 12"/>
          <p:cNvSpPr/>
          <p:nvPr/>
        </p:nvSpPr>
        <p:spPr>
          <a:xfrm>
            <a:off x="7662982" y="5821918"/>
            <a:ext cx="5939195"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Used when a new project has little or no historical defect data.</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76457"/>
            <a:ext cx="5903833" cy="566976"/>
          </a:xfrm>
          <a:prstGeom prst="rect">
            <a:avLst/>
          </a:prstGeom>
          <a:noFill/>
          <a:ln/>
        </p:spPr>
        <p:txBody>
          <a:bodyPr wrap="non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PROMISE Repository</a:t>
            </a:r>
            <a:endParaRPr lang="en-US" sz="3550" dirty="0"/>
          </a:p>
        </p:txBody>
      </p:sp>
      <p:sp>
        <p:nvSpPr>
          <p:cNvPr id="3" name="Text 1"/>
          <p:cNvSpPr/>
          <p:nvPr/>
        </p:nvSpPr>
        <p:spPr>
          <a:xfrm>
            <a:off x="793790" y="219706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One of the most widely used datasets in defect prediction.</a:t>
            </a:r>
            <a:endParaRPr lang="en-US" sz="1750" dirty="0"/>
          </a:p>
        </p:txBody>
      </p:sp>
      <p:sp>
        <p:nvSpPr>
          <p:cNvPr id="4" name="Text 2"/>
          <p:cNvSpPr/>
          <p:nvPr/>
        </p:nvSpPr>
        <p:spPr>
          <a:xfrm>
            <a:off x="793790" y="3041928"/>
            <a:ext cx="6003846"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Includes real-world Java projects:</a:t>
            </a:r>
            <a:endParaRPr lang="en-US" sz="2200" dirty="0"/>
          </a:p>
        </p:txBody>
      </p:sp>
      <p:sp>
        <p:nvSpPr>
          <p:cNvPr id="5" name="Text 3"/>
          <p:cNvSpPr/>
          <p:nvPr/>
        </p:nvSpPr>
        <p:spPr>
          <a:xfrm>
            <a:off x="793790" y="362307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Apache Ant</a:t>
            </a:r>
            <a:endParaRPr lang="en-US" sz="1750" dirty="0"/>
          </a:p>
        </p:txBody>
      </p:sp>
      <p:sp>
        <p:nvSpPr>
          <p:cNvPr id="6" name="Text 4"/>
          <p:cNvSpPr/>
          <p:nvPr/>
        </p:nvSpPr>
        <p:spPr>
          <a:xfrm>
            <a:off x="793790" y="406527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Camel</a:t>
            </a:r>
            <a:endParaRPr lang="en-US" sz="1750" dirty="0"/>
          </a:p>
        </p:txBody>
      </p:sp>
      <p:sp>
        <p:nvSpPr>
          <p:cNvPr id="7" name="Text 5"/>
          <p:cNvSpPr/>
          <p:nvPr/>
        </p:nvSpPr>
        <p:spPr>
          <a:xfrm>
            <a:off x="793790" y="450746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JEdit</a:t>
            </a:r>
            <a:endParaRPr lang="en-US" sz="1750" dirty="0"/>
          </a:p>
        </p:txBody>
      </p:sp>
      <p:sp>
        <p:nvSpPr>
          <p:cNvPr id="8" name="Text 6"/>
          <p:cNvSpPr/>
          <p:nvPr/>
        </p:nvSpPr>
        <p:spPr>
          <a:xfrm>
            <a:off x="793790" y="494966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Lucene</a:t>
            </a:r>
            <a:endParaRPr lang="en-US" sz="1750" dirty="0"/>
          </a:p>
        </p:txBody>
      </p:sp>
      <p:sp>
        <p:nvSpPr>
          <p:cNvPr id="9" name="Text 7"/>
          <p:cNvSpPr/>
          <p:nvPr/>
        </p:nvSpPr>
        <p:spPr>
          <a:xfrm>
            <a:off x="793790" y="539186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Xerces</a:t>
            </a:r>
            <a:endParaRPr lang="en-US" sz="1750" dirty="0"/>
          </a:p>
        </p:txBody>
      </p:sp>
      <p:sp>
        <p:nvSpPr>
          <p:cNvPr id="10" name="Text 8"/>
          <p:cNvSpPr/>
          <p:nvPr/>
        </p:nvSpPr>
        <p:spPr>
          <a:xfrm>
            <a:off x="7599521" y="3041928"/>
            <a:ext cx="3312676"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Provided features:</a:t>
            </a:r>
            <a:endParaRPr lang="en-US" sz="2200" dirty="0"/>
          </a:p>
        </p:txBody>
      </p:sp>
      <p:sp>
        <p:nvSpPr>
          <p:cNvPr id="11" name="Text 9"/>
          <p:cNvSpPr/>
          <p:nvPr/>
        </p:nvSpPr>
        <p:spPr>
          <a:xfrm>
            <a:off x="7599521" y="362307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LOC</a:t>
            </a:r>
            <a:endParaRPr lang="en-US" sz="1750" dirty="0"/>
          </a:p>
        </p:txBody>
      </p:sp>
      <p:sp>
        <p:nvSpPr>
          <p:cNvPr id="12" name="Text 10"/>
          <p:cNvSpPr/>
          <p:nvPr/>
        </p:nvSpPr>
        <p:spPr>
          <a:xfrm>
            <a:off x="7599521" y="406527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Complexity metrics</a:t>
            </a:r>
            <a:endParaRPr lang="en-US" sz="1750" dirty="0"/>
          </a:p>
        </p:txBody>
      </p:sp>
      <p:sp>
        <p:nvSpPr>
          <p:cNvPr id="13" name="Text 11"/>
          <p:cNvSpPr/>
          <p:nvPr/>
        </p:nvSpPr>
        <p:spPr>
          <a:xfrm>
            <a:off x="7599521" y="450746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Coupling metrics</a:t>
            </a:r>
            <a:endParaRPr lang="en-US" sz="1750" dirty="0"/>
          </a:p>
        </p:txBody>
      </p:sp>
      <p:sp>
        <p:nvSpPr>
          <p:cNvPr id="14" name="Text 12"/>
          <p:cNvSpPr/>
          <p:nvPr/>
        </p:nvSpPr>
        <p:spPr>
          <a:xfrm>
            <a:off x="7599521" y="494966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Churn</a:t>
            </a:r>
            <a:endParaRPr lang="en-US" sz="1750" dirty="0"/>
          </a:p>
        </p:txBody>
      </p:sp>
      <p:sp>
        <p:nvSpPr>
          <p:cNvPr id="15" name="Text 13"/>
          <p:cNvSpPr/>
          <p:nvPr/>
        </p:nvSpPr>
        <p:spPr>
          <a:xfrm>
            <a:off x="7599521" y="539186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Number of historical defects</a:t>
            </a:r>
            <a:endParaRPr lang="en-US" sz="1750" dirty="0"/>
          </a:p>
        </p:txBody>
      </p:sp>
      <p:sp>
        <p:nvSpPr>
          <p:cNvPr id="16" name="Shape 14"/>
          <p:cNvSpPr/>
          <p:nvPr/>
        </p:nvSpPr>
        <p:spPr>
          <a:xfrm>
            <a:off x="793790" y="6089213"/>
            <a:ext cx="13042821" cy="963811"/>
          </a:xfrm>
          <a:prstGeom prst="roundRect">
            <a:avLst>
              <a:gd name="adj" fmla="val 9884"/>
            </a:avLst>
          </a:prstGeom>
          <a:solidFill>
            <a:srgbClr val="C1F1E5"/>
          </a:solidFill>
          <a:ln/>
        </p:spPr>
      </p:sp>
      <p:pic>
        <p:nvPicPr>
          <p:cNvPr id="17" name="Image 0" descr="preencoded.png">    </p:cNvPr>
          <p:cNvPicPr>
            <a:picLocks noChangeAspect="1"/>
          </p:cNvPicPr>
          <p:nvPr/>
        </p:nvPicPr>
        <p:blipFill>
          <a:blip r:embed="rId1"/>
          <a:stretch>
            <a:fillRect/>
          </a:stretch>
        </p:blipFill>
        <p:spPr>
          <a:xfrm>
            <a:off x="1020604" y="6440924"/>
            <a:ext cx="283488" cy="226814"/>
          </a:xfrm>
          <a:prstGeom prst="rect">
            <a:avLst/>
          </a:prstGeom>
        </p:spPr>
      </p:pic>
      <p:sp>
        <p:nvSpPr>
          <p:cNvPr id="18" name="Text 15"/>
          <p:cNvSpPr/>
          <p:nvPr/>
        </p:nvSpPr>
        <p:spPr>
          <a:xfrm>
            <a:off x="1530906" y="6372701"/>
            <a:ext cx="1207889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Open Sans" pitchFamily="34" charset="0"/>
                <a:ea typeface="Open Sans" pitchFamily="34" charset="-122"/>
                <a:cs typeface="Open Sans" pitchFamily="34" charset="-120"/>
              </a:rPr>
              <a:t>Note: Widely used in academic studies.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004060"/>
            <a:ext cx="5576411" cy="566976"/>
          </a:xfrm>
          <a:prstGeom prst="rect">
            <a:avLst/>
          </a:prstGeom>
          <a:noFill/>
          <a:ln/>
        </p:spPr>
        <p:txBody>
          <a:bodyPr wrap="non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NASA MDP Dataset</a:t>
            </a:r>
            <a:endParaRPr lang="en-US" sz="3550" dirty="0"/>
          </a:p>
        </p:txBody>
      </p:sp>
      <p:sp>
        <p:nvSpPr>
          <p:cNvPr id="3" name="Text 1"/>
          <p:cNvSpPr/>
          <p:nvPr/>
        </p:nvSpPr>
        <p:spPr>
          <a:xfrm>
            <a:off x="793790" y="3024664"/>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 classic benchmark dataset including modules such as:</a:t>
            </a:r>
            <a:endParaRPr lang="en-US" sz="1750" dirty="0"/>
          </a:p>
        </p:txBody>
      </p:sp>
      <p:sp>
        <p:nvSpPr>
          <p:cNvPr id="4" name="Shape 2"/>
          <p:cNvSpPr/>
          <p:nvPr/>
        </p:nvSpPr>
        <p:spPr>
          <a:xfrm>
            <a:off x="793790" y="3642717"/>
            <a:ext cx="6407944" cy="868918"/>
          </a:xfrm>
          <a:prstGeom prst="roundRect">
            <a:avLst>
              <a:gd name="adj" fmla="val 10964"/>
            </a:avLst>
          </a:prstGeom>
          <a:solidFill>
            <a:srgbClr val="FFFFFF"/>
          </a:solidFill>
          <a:ln w="30480">
            <a:solidFill>
              <a:srgbClr val="BCDBD4"/>
            </a:solidFill>
            <a:prstDash val="solid"/>
          </a:ln>
        </p:spPr>
      </p:sp>
      <p:sp>
        <p:nvSpPr>
          <p:cNvPr id="5" name="Text 3"/>
          <p:cNvSpPr/>
          <p:nvPr/>
        </p:nvSpPr>
        <p:spPr>
          <a:xfrm>
            <a:off x="1051084" y="390001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KC1</a:t>
            </a:r>
            <a:endParaRPr lang="en-US" sz="2200" dirty="0"/>
          </a:p>
        </p:txBody>
      </p:sp>
      <p:sp>
        <p:nvSpPr>
          <p:cNvPr id="6" name="Shape 4"/>
          <p:cNvSpPr/>
          <p:nvPr/>
        </p:nvSpPr>
        <p:spPr>
          <a:xfrm>
            <a:off x="7428548" y="3642717"/>
            <a:ext cx="6408063" cy="868918"/>
          </a:xfrm>
          <a:prstGeom prst="roundRect">
            <a:avLst>
              <a:gd name="adj" fmla="val 10964"/>
            </a:avLst>
          </a:prstGeom>
          <a:solidFill>
            <a:srgbClr val="FFFFFF"/>
          </a:solidFill>
          <a:ln w="30480">
            <a:solidFill>
              <a:srgbClr val="BCDBD4"/>
            </a:solidFill>
            <a:prstDash val="solid"/>
          </a:ln>
        </p:spPr>
      </p:sp>
      <p:sp>
        <p:nvSpPr>
          <p:cNvPr id="7" name="Text 5"/>
          <p:cNvSpPr/>
          <p:nvPr/>
        </p:nvSpPr>
        <p:spPr>
          <a:xfrm>
            <a:off x="7685842" y="390001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KC2</a:t>
            </a:r>
            <a:endParaRPr lang="en-US" sz="2200" dirty="0"/>
          </a:p>
        </p:txBody>
      </p:sp>
      <p:sp>
        <p:nvSpPr>
          <p:cNvPr id="8" name="Shape 6"/>
          <p:cNvSpPr/>
          <p:nvPr/>
        </p:nvSpPr>
        <p:spPr>
          <a:xfrm>
            <a:off x="793790" y="4738449"/>
            <a:ext cx="6407944" cy="868918"/>
          </a:xfrm>
          <a:prstGeom prst="roundRect">
            <a:avLst>
              <a:gd name="adj" fmla="val 10964"/>
            </a:avLst>
          </a:prstGeom>
          <a:solidFill>
            <a:srgbClr val="FFFFFF"/>
          </a:solidFill>
          <a:ln w="30480">
            <a:solidFill>
              <a:srgbClr val="BCDBD4"/>
            </a:solidFill>
            <a:prstDash val="solid"/>
          </a:ln>
        </p:spPr>
      </p:sp>
      <p:sp>
        <p:nvSpPr>
          <p:cNvPr id="9" name="Text 7"/>
          <p:cNvSpPr/>
          <p:nvPr/>
        </p:nvSpPr>
        <p:spPr>
          <a:xfrm>
            <a:off x="1051084" y="499574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PC1</a:t>
            </a:r>
            <a:endParaRPr lang="en-US" sz="2200" dirty="0"/>
          </a:p>
        </p:txBody>
      </p:sp>
      <p:sp>
        <p:nvSpPr>
          <p:cNvPr id="10" name="Shape 8"/>
          <p:cNvSpPr/>
          <p:nvPr/>
        </p:nvSpPr>
        <p:spPr>
          <a:xfrm>
            <a:off x="7428548" y="4738449"/>
            <a:ext cx="6408063" cy="868918"/>
          </a:xfrm>
          <a:prstGeom prst="roundRect">
            <a:avLst>
              <a:gd name="adj" fmla="val 10964"/>
            </a:avLst>
          </a:prstGeom>
          <a:solidFill>
            <a:srgbClr val="FFFFFF"/>
          </a:solidFill>
          <a:ln w="30480">
            <a:solidFill>
              <a:srgbClr val="BCDBD4"/>
            </a:solidFill>
            <a:prstDash val="solid"/>
          </a:ln>
        </p:spPr>
      </p:sp>
      <p:sp>
        <p:nvSpPr>
          <p:cNvPr id="11" name="Text 9"/>
          <p:cNvSpPr/>
          <p:nvPr/>
        </p:nvSpPr>
        <p:spPr>
          <a:xfrm>
            <a:off x="7685842" y="499574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MC1</a:t>
            </a:r>
            <a:endParaRPr lang="en-US" sz="2200" dirty="0"/>
          </a:p>
        </p:txBody>
      </p:sp>
      <p:sp>
        <p:nvSpPr>
          <p:cNvPr id="12" name="Text 10"/>
          <p:cNvSpPr/>
          <p:nvPr/>
        </p:nvSpPr>
        <p:spPr>
          <a:xfrm>
            <a:off x="793790" y="586251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Each file is labeled defective or non-defective.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2025-12-19T11:56:27Z</dcterms:created>
  <dcterms:modified xsi:type="dcterms:W3CDTF">2025-12-19T11:56:27Z</dcterms:modified>
</cp:coreProperties>
</file>